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notesMasterIdLst>
    <p:notesMasterId r:id="rId53"/>
  </p:notesMasterIdLst>
  <p:handoutMasterIdLst>
    <p:handoutMasterId r:id="rId54"/>
  </p:handoutMasterIdLst>
  <p:sldIdLst>
    <p:sldId id="316" r:id="rId2"/>
    <p:sldId id="303" r:id="rId3"/>
    <p:sldId id="289" r:id="rId4"/>
    <p:sldId id="290" r:id="rId5"/>
    <p:sldId id="257" r:id="rId6"/>
    <p:sldId id="258" r:id="rId7"/>
    <p:sldId id="304" r:id="rId8"/>
    <p:sldId id="317" r:id="rId9"/>
    <p:sldId id="288" r:id="rId10"/>
    <p:sldId id="305" r:id="rId11"/>
    <p:sldId id="295" r:id="rId12"/>
    <p:sldId id="293" r:id="rId13"/>
    <p:sldId id="314" r:id="rId14"/>
    <p:sldId id="296" r:id="rId15"/>
    <p:sldId id="297" r:id="rId16"/>
    <p:sldId id="307" r:id="rId17"/>
    <p:sldId id="262" r:id="rId18"/>
    <p:sldId id="259" r:id="rId19"/>
    <p:sldId id="315" r:id="rId20"/>
    <p:sldId id="322" r:id="rId21"/>
    <p:sldId id="323" r:id="rId22"/>
    <p:sldId id="299" r:id="rId23"/>
    <p:sldId id="298" r:id="rId24"/>
    <p:sldId id="263" r:id="rId25"/>
    <p:sldId id="264" r:id="rId26"/>
    <p:sldId id="265" r:id="rId27"/>
    <p:sldId id="318" r:id="rId28"/>
    <p:sldId id="266" r:id="rId29"/>
    <p:sldId id="267" r:id="rId30"/>
    <p:sldId id="277" r:id="rId31"/>
    <p:sldId id="276" r:id="rId32"/>
    <p:sldId id="324" r:id="rId33"/>
    <p:sldId id="311" r:id="rId34"/>
    <p:sldId id="312" r:id="rId35"/>
    <p:sldId id="270" r:id="rId36"/>
    <p:sldId id="271" r:id="rId37"/>
    <p:sldId id="300" r:id="rId38"/>
    <p:sldId id="325" r:id="rId39"/>
    <p:sldId id="261" r:id="rId40"/>
    <p:sldId id="319" r:id="rId41"/>
    <p:sldId id="313" r:id="rId42"/>
    <p:sldId id="280" r:id="rId43"/>
    <p:sldId id="281" r:id="rId44"/>
    <p:sldId id="285" r:id="rId45"/>
    <p:sldId id="320" r:id="rId46"/>
    <p:sldId id="321" r:id="rId47"/>
    <p:sldId id="279" r:id="rId48"/>
    <p:sldId id="301" r:id="rId49"/>
    <p:sldId id="278" r:id="rId50"/>
    <p:sldId id="287" r:id="rId51"/>
    <p:sldId id="269" r:id="rId52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18" autoAdjust="0"/>
  </p:normalViewPr>
  <p:slideViewPr>
    <p:cSldViewPr>
      <p:cViewPr varScale="1">
        <p:scale>
          <a:sx n="101" d="100"/>
          <a:sy n="101" d="100"/>
        </p:scale>
        <p:origin x="-274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02"/>
    </p:cViewPr>
  </p:sorterViewPr>
  <p:notesViewPr>
    <p:cSldViewPr>
      <p:cViewPr varScale="1">
        <p:scale>
          <a:sx n="63" d="100"/>
          <a:sy n="63" d="100"/>
        </p:scale>
        <p:origin x="-1656" y="-8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2378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772378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ACEE1F-4DB0-4B02-ADAA-071858C26F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23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387767"/>
            <a:ext cx="5608320" cy="415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378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772378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82B6C77-F25E-4B14-8010-EED2597E60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8300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1E74F0-B045-457D-80F8-3301FECE8A37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71C38-53A5-45C0-8458-4F9A818231F1}" type="slidenum">
              <a:rPr lang="en-US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Reading a course code changes from grades 9 and 10  and into grade 11 and 12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014C2-C097-4E7C-840E-D7FA7D3BAA56}" type="slidenum">
              <a:rPr lang="en-US" smtClean="0">
                <a:latin typeface="Arial" pitchFamily="34" charset="0"/>
                <a:cs typeface="Arial" pitchFamily="34" charset="0"/>
              </a:rPr>
              <a:pPr/>
              <a:t>28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4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Resource Guide for Students with Disabilities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38C40D-8222-4915-94DE-4E224E92BACB}" type="slidenum">
              <a:rPr lang="en-US" smtClean="0">
                <a:latin typeface="Arial" pitchFamily="34" charset="0"/>
                <a:cs typeface="Arial" pitchFamily="34" charset="0"/>
              </a:rPr>
              <a:pPr/>
              <a:t>29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Special note:</a:t>
            </a:r>
          </a:p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If an IB student takes a phys. ed. course or an art course (not as an IB group), they can count it as Active or Service within their CAS package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F9678-787A-4EDB-A28B-0FD350CE8D7B}" type="slidenum">
              <a:rPr lang="en-US" smtClean="0">
                <a:latin typeface="Arial" pitchFamily="34" charset="0"/>
                <a:cs typeface="Arial" pitchFamily="34" charset="0"/>
              </a:rPr>
              <a:pPr/>
              <a:t>30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Please use the Worksheet and the IB Continuum sheet available online at colonelby.com to assist in your decision making process.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F80E8-2477-45BC-B2CF-D285B6FC5BFC}" type="slidenum">
              <a:rPr lang="en-US" smtClean="0">
                <a:latin typeface="Arial" pitchFamily="34" charset="0"/>
                <a:cs typeface="Arial" pitchFamily="34" charset="0"/>
              </a:rPr>
              <a:pPr/>
              <a:t>31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dirty="0" smtClean="0">
                <a:latin typeface="Times New Roman" pitchFamily="18" charset="0"/>
                <a:cs typeface="Arial" pitchFamily="34" charset="0"/>
              </a:rPr>
              <a:t>Special Note:</a:t>
            </a:r>
          </a:p>
          <a:p>
            <a:pPr eaLnBrk="1" hangingPunct="1"/>
            <a:endParaRPr lang="en-US" sz="2400" dirty="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dirty="0" smtClean="0">
                <a:latin typeface="Times New Roman" pitchFamily="18" charset="0"/>
                <a:cs typeface="Arial" pitchFamily="34" charset="0"/>
              </a:rPr>
              <a:t>Please see a V.P. to inform them of your decision.</a:t>
            </a:r>
          </a:p>
          <a:p>
            <a:pPr eaLnBrk="1" hangingPunct="1"/>
            <a:endParaRPr lang="en-US" sz="2400" dirty="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dirty="0" smtClean="0">
                <a:latin typeface="Times New Roman" pitchFamily="18" charset="0"/>
                <a:cs typeface="Arial" pitchFamily="34" charset="0"/>
              </a:rPr>
              <a:t>Not punitive, we simply want to make sure you understand the transportation issues related to your decision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0998D-C38A-4D65-9C54-B6C606764733}" type="slidenum">
              <a:rPr lang="en-US" smtClean="0">
                <a:latin typeface="Arial" pitchFamily="34" charset="0"/>
                <a:cs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Many will find College as an excellent springboard to university.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Excellent opportunity to do Coop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Yellow sheet at the back of the room details many programs which require some prerequisite courses.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For trades programs, please consider Coop as it will ease the student into an apprenticeship program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AAD48D-FEAB-4396-850B-8E68A55D4A57}" type="slidenum">
              <a:rPr lang="en-US" smtClean="0">
                <a:latin typeface="Arial" pitchFamily="34" charset="0"/>
                <a:cs typeface="Arial" pitchFamily="34" charset="0"/>
              </a:rPr>
              <a:pPr/>
              <a:t>36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Electronic info is an excellent source to identify specific program prerequisites.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Some do change over time, but this site is quite reliable.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948A97-12A2-4E6B-8929-A5B2EF935F36}" type="slidenum">
              <a:rPr lang="en-US" smtClean="0">
                <a:latin typeface="Arial" pitchFamily="34" charset="0"/>
                <a:cs typeface="Arial" pitchFamily="34" charset="0"/>
              </a:rPr>
              <a:pPr/>
              <a:t>39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Accounting firms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Retail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Bakery and Restaurants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Schools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Senior’s residences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Hair stylists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Automotive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Ottawa Airport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Radio station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>
                <a:latin typeface="Times New Roman" pitchFamily="18" charset="0"/>
                <a:cs typeface="Arial" pitchFamily="34" charset="0"/>
              </a:rPr>
              <a:t>Rogers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Rectangle 7"/>
          <p:cNvSpPr txBox="1">
            <a:spLocks noGrp="1" noChangeArrowheads="1"/>
          </p:cNvSpPr>
          <p:nvPr/>
        </p:nvSpPr>
        <p:spPr bwMode="auto">
          <a:xfrm>
            <a:off x="3970938" y="8772378"/>
            <a:ext cx="3037840" cy="4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30" tIns="44865" rIns="89730" bIns="44865" anchor="b"/>
          <a:lstStyle/>
          <a:p>
            <a:pPr algn="r" defTabSz="896938" eaLnBrk="0" hangingPunct="0"/>
            <a:fld id="{DFBB0395-AF70-42F3-9FE9-DBDE7D1AB2F2}" type="slidenum">
              <a:rPr lang="en-US" sz="1200">
                <a:latin typeface="Times New Roman" pitchFamily="18" charset="0"/>
              </a:rPr>
              <a:pPr algn="r" defTabSz="896938" eaLnBrk="0" hangingPunct="0"/>
              <a:t>41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89730" tIns="44865" rIns="89730" bIns="44865"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Grade 11 and 12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Experience jobs and job responsibilities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2 or 4 credits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Retail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Construction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NRC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Humane Society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BECB83-2E15-4FFE-A6AF-2570D8C80D4F}" type="slidenum">
              <a:rPr lang="en-US" smtClean="0">
                <a:latin typeface="Arial" pitchFamily="34" charset="0"/>
                <a:cs typeface="Arial" pitchFamily="34" charset="0"/>
              </a:rPr>
              <a:pPr/>
              <a:t>42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C3DDE5-D2C4-4CE2-88EF-2AC0B67167D1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31208-09E9-42A7-9C98-11912A83A801}" type="slidenum">
              <a:rPr lang="en-US" smtClean="0">
                <a:latin typeface="Arial" pitchFamily="34" charset="0"/>
                <a:cs typeface="Arial" pitchFamily="34" charset="0"/>
              </a:rPr>
              <a:pPr/>
              <a:t>43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F9AFE-4F85-4FC9-9E82-961F91582FA4}" type="slidenum">
              <a:rPr lang="en-US" smtClean="0">
                <a:latin typeface="Arial" pitchFamily="34" charset="0"/>
                <a:cs typeface="Arial" pitchFamily="34" charset="0"/>
              </a:rPr>
              <a:pPr/>
              <a:t>44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SHSM requirements</a:t>
            </a:r>
          </a:p>
          <a:p>
            <a:pPr eaLnBrk="1" hangingPunct="1"/>
            <a:endParaRPr lang="en-US" altLang="en-US" sz="16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Bundle of 8 - 10 Grade 11 and Grade 12 credits: </a:t>
            </a:r>
          </a:p>
          <a:p>
            <a:pPr eaLnBrk="1" hangingPunct="1"/>
            <a:endParaRPr lang="en-US" altLang="en-US" sz="1600" smtClean="0">
              <a:latin typeface="Times New Roman" pitchFamily="18" charset="0"/>
              <a:cs typeface="Arial" pitchFamily="34" charset="0"/>
            </a:endParaRPr>
          </a:p>
          <a:p>
            <a:pPr lvl="1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4 Major credits</a:t>
            </a:r>
          </a:p>
          <a:p>
            <a:pPr lvl="1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2 Co-operative Education Credits</a:t>
            </a:r>
          </a:p>
          <a:p>
            <a:pPr lvl="1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Other Required elements</a:t>
            </a:r>
          </a:p>
          <a:p>
            <a:pPr lvl="4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Reach Ahead experiences</a:t>
            </a:r>
          </a:p>
          <a:p>
            <a:pPr lvl="4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Sector Specific training/qualifications</a:t>
            </a:r>
          </a:p>
          <a:p>
            <a:pPr lvl="4" eaLnBrk="1" hangingPunct="1"/>
            <a:r>
              <a:rPr lang="en-US" altLang="en-US" sz="1600" smtClean="0">
                <a:latin typeface="Times New Roman" pitchFamily="18" charset="0"/>
                <a:cs typeface="Arial" pitchFamily="34" charset="0"/>
              </a:rPr>
              <a:t>WHIMS, CPR/First Aid</a:t>
            </a:r>
          </a:p>
          <a:p>
            <a:pPr eaLnBrk="1" hangingPunct="1"/>
            <a:endParaRPr lang="en-US" sz="1600" smtClean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EB0D2E-6FCE-4FFF-990A-50790BB3D00D}" type="slidenum">
              <a:rPr lang="en-US" smtClean="0">
                <a:latin typeface="Arial" pitchFamily="34" charset="0"/>
                <a:cs typeface="Arial" pitchFamily="34" charset="0"/>
              </a:rPr>
              <a:pPr/>
              <a:t>47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You will indicate summer school course choices on the parental signage sheets with the options choices.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This is not a summer school registration. This will occur in May.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183FDD-BF59-422B-9C85-30A6B980A8EB}" type="slidenum">
              <a:rPr lang="en-US" smtClean="0">
                <a:latin typeface="Arial" pitchFamily="34" charset="0"/>
                <a:cs typeface="Arial" pitchFamily="34" charset="0"/>
              </a:rPr>
              <a:pPr/>
              <a:t>49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4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C00C2D-CC58-4198-88EA-5AB9F5C1725B}" type="slidenum">
              <a:rPr lang="en-US" smtClean="0">
                <a:latin typeface="Arial" pitchFamily="34" charset="0"/>
                <a:cs typeface="Arial" pitchFamily="34" charset="0"/>
              </a:rPr>
              <a:pPr/>
              <a:t>50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BCAB5-0127-44D8-8CA5-8D45F7F74239}" type="slidenum">
              <a:rPr lang="en-US" smtClean="0">
                <a:latin typeface="Arial" pitchFamily="34" charset="0"/>
                <a:cs typeface="Arial" pitchFamily="34" charset="0"/>
              </a:rPr>
              <a:pPr/>
              <a:t>51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96A65F-35DC-4C75-9A69-38FC4214700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Understand that not all students reach the same goal in the same way and in the same time.</a:t>
            </a:r>
          </a:p>
          <a:p>
            <a:pPr eaLnBrk="1" hangingPunct="1"/>
            <a:endParaRPr lang="en-US" sz="20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You must tailor pathways to student’s strengths.</a:t>
            </a:r>
          </a:p>
          <a:p>
            <a:pPr eaLnBrk="1" hangingPunct="1"/>
            <a:endParaRPr lang="en-US" sz="20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Some students are not yet prepared for the rigorous prerequisites for university programs. </a:t>
            </a:r>
          </a:p>
          <a:p>
            <a:pPr eaLnBrk="1" hangingPunct="1"/>
            <a:r>
              <a:rPr lang="en-US" sz="2000" smtClean="0">
                <a:latin typeface="Times New Roman" pitchFamily="18" charset="0"/>
                <a:cs typeface="Arial" pitchFamily="34" charset="0"/>
              </a:rPr>
              <a:t>Science professions have pathway access through college and university or both.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CF6E24-7ECC-429E-9E3A-C0674426C87C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Course Selection takes 1 minute 45 seconds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What takes time is the consideration required prior to checking a box.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Not a 1</a:t>
            </a:r>
            <a:r>
              <a:rPr lang="en-US" sz="2400" baseline="30000" smtClean="0">
                <a:latin typeface="Times New Roman" pitchFamily="18" charset="0"/>
                <a:cs typeface="Arial" pitchFamily="34" charset="0"/>
              </a:rPr>
              <a:t>st</a:t>
            </a:r>
            <a:r>
              <a:rPr lang="en-US" sz="2400" smtClean="0">
                <a:latin typeface="Times New Roman" pitchFamily="18" charset="0"/>
                <a:cs typeface="Arial" pitchFamily="34" charset="0"/>
              </a:rPr>
              <a:t> come 1</a:t>
            </a:r>
            <a:r>
              <a:rPr lang="en-US" sz="2400" baseline="30000" smtClean="0">
                <a:latin typeface="Times New Roman" pitchFamily="18" charset="0"/>
                <a:cs typeface="Arial" pitchFamily="34" charset="0"/>
              </a:rPr>
              <a:t>st</a:t>
            </a:r>
            <a:r>
              <a:rPr lang="en-US" sz="2400" smtClean="0">
                <a:latin typeface="Times New Roman" pitchFamily="18" charset="0"/>
                <a:cs typeface="Arial" pitchFamily="34" charset="0"/>
              </a:rPr>
              <a:t> served. 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Please bring it in by the deadline (Feb 17</a:t>
            </a:r>
            <a:r>
              <a:rPr lang="en-US" sz="2400" baseline="30000" smtClean="0">
                <a:latin typeface="Times New Roman" pitchFamily="18" charset="0"/>
                <a:cs typeface="Arial" pitchFamily="34" charset="0"/>
              </a:rPr>
              <a:t>th</a:t>
            </a:r>
            <a:r>
              <a:rPr lang="en-US" sz="2400" smtClean="0">
                <a:latin typeface="Times New Roman" pitchFamily="18" charset="0"/>
                <a:cs typeface="Arial" pitchFamily="34" charset="0"/>
              </a:rPr>
              <a:t> class 1-A)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0B7270-7751-4F54-B1BA-2CAAFAD6F035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195439-4006-45A4-9AF2-15D95E700B68}" type="slidenum">
              <a:rPr lang="en-US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5D3A2A-4F9A-42C9-A443-36AB2005A2CE}" type="slidenum">
              <a:rPr lang="en-US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A498F-9B0B-4A25-AC31-7B20139FA922}" type="slidenum">
              <a:rPr lang="en-US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3EEDA4-1963-48E5-9ED1-5437773C3A5E}" type="slidenum">
              <a:rPr lang="en-US" smtClean="0">
                <a:latin typeface="Arial" pitchFamily="34" charset="0"/>
                <a:cs typeface="Arial" pitchFamily="34" charset="0"/>
              </a:rPr>
              <a:pPr/>
              <a:t>25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Most students could earn 15/18 compulsory courses in grades 9 and 10. </a:t>
            </a:r>
          </a:p>
          <a:p>
            <a:pPr eaLnBrk="1" hangingPunct="1"/>
            <a:r>
              <a:rPr lang="en-US" sz="2400" smtClean="0">
                <a:latin typeface="Times New Roman" pitchFamily="18" charset="0"/>
                <a:cs typeface="Arial" pitchFamily="34" charset="0"/>
              </a:rPr>
              <a:t>Be aware of any missing courses and take them in grade 11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138279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8280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BBE66-3CE5-42FB-87DC-027508A8A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36C59-3AFA-45DB-B607-9293952D7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545EF-41EE-4706-A7DE-B6CB1CD58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1F88B-458D-4667-984B-1D6219C1D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A236C-7C1A-4A67-8FAB-73F6F0D7E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580E4-4F1F-4A46-9989-50B284AF6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2E61D-DF49-4454-97F9-2A615C7E5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03F68-4446-46ED-9F28-07908DB86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A3735-E465-447D-9B55-532CA00563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015F3-E041-4455-B6FA-FF1A4A769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4D89-7414-422F-B624-F3DFBD0B4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16E0A-297A-4418-83FA-55646FA71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0028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3721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2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2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3722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2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3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13723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3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3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3724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4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5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5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3725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13725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725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137255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7256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5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58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294D7924-9A63-44F6-9076-4563C820B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725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  <p:sldLayoutId id="2147483746" r:id="rId2"/>
    <p:sldLayoutId id="2147483745" r:id="rId3"/>
    <p:sldLayoutId id="2147483744" r:id="rId4"/>
    <p:sldLayoutId id="2147483743" r:id="rId5"/>
    <p:sldLayoutId id="2147483742" r:id="rId6"/>
    <p:sldLayoutId id="2147483741" r:id="rId7"/>
    <p:sldLayoutId id="2147483740" r:id="rId8"/>
    <p:sldLayoutId id="2147483739" r:id="rId9"/>
    <p:sldLayoutId id="2147483738" r:id="rId10"/>
    <p:sldLayoutId id="2147483737" r:id="rId11"/>
    <p:sldLayoutId id="214748373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reercruising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careercruising.com/default/cplogin/OCD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lonelby.com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ctronicinfo.ca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Jill.badgery@ocdsb.c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Rachel.nakashoji@ocdsb.ca" TargetMode="External"/><Relationship Id="rId4" Type="http://schemas.openxmlformats.org/officeDocument/2006/relationships/hyperlink" Target="mailto:.storey@ocdsb.ca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cdsb.ca/cms/One.aspx?portalId=55478&amp;pageId=213791" TargetMode="External"/><Relationship Id="rId2" Type="http://schemas.openxmlformats.org/officeDocument/2006/relationships/hyperlink" Target="http://dualcredit.passpathways.on.ca/ac_about_general/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nelby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Rachel.nakashoji@ocdsb.ca" TargetMode="External"/><Relationship Id="rId5" Type="http://schemas.openxmlformats.org/officeDocument/2006/relationships/hyperlink" Target="mailto:sarah.storey@ocdsb.ca" TargetMode="External"/><Relationship Id="rId4" Type="http://schemas.openxmlformats.org/officeDocument/2006/relationships/hyperlink" Target="mailto:jill.badgery@ocdsb.ca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nelby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nelby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lonelby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lectronicinfo.ca/" TargetMode="External"/><Relationship Id="rId5" Type="http://schemas.openxmlformats.org/officeDocument/2006/relationships/hyperlink" Target="http://www.ontariocolleges.ca/" TargetMode="External"/><Relationship Id="rId4" Type="http://schemas.openxmlformats.org/officeDocument/2006/relationships/hyperlink" Target="http://www.careercruising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3" descr="gradien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9215438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47" name="Picture 4" descr="crest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6513" y="2032000"/>
            <a:ext cx="202882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64039" y="205448"/>
            <a:ext cx="801178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Caslon Pro"/>
                <a:cs typeface="Adobe Caslon Pro"/>
              </a:rPr>
              <a:t>Colonel By </a:t>
            </a:r>
            <a:b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Caslon Pro"/>
                <a:cs typeface="Adobe Caslon Pro"/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dobe Caslon Pro"/>
                <a:cs typeface="Adobe Caslon Pro"/>
              </a:rPr>
              <a:t>Secondary School</a:t>
            </a:r>
          </a:p>
        </p:txBody>
      </p:sp>
      <p:pic>
        <p:nvPicPr>
          <p:cNvPr id="262149" name="Picture 9" descr="IBLogo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8738" y="5659438"/>
            <a:ext cx="128905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1447800" y="4572000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1800"/>
          </a:p>
        </p:txBody>
      </p:sp>
      <p:sp>
        <p:nvSpPr>
          <p:cNvPr id="262151" name="Text Box 7"/>
          <p:cNvSpPr txBox="1">
            <a:spLocks noChangeArrowheads="1"/>
          </p:cNvSpPr>
          <p:nvPr/>
        </p:nvSpPr>
        <p:spPr bwMode="auto">
          <a:xfrm>
            <a:off x="1905000" y="4724400"/>
            <a:ext cx="526415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/>
              <a:t>Course Selection </a:t>
            </a:r>
            <a:r>
              <a:rPr lang="en-US" sz="2800" dirty="0" smtClean="0"/>
              <a:t>2018-2019</a:t>
            </a:r>
            <a:endParaRPr lang="en-US" sz="2800" dirty="0"/>
          </a:p>
          <a:p>
            <a:pPr algn="ctr"/>
            <a:r>
              <a:rPr lang="en-US" sz="3200" dirty="0"/>
              <a:t>“Selecting for Success”</a:t>
            </a:r>
          </a:p>
          <a:p>
            <a:pPr algn="ctr"/>
            <a:r>
              <a:rPr lang="en-US" sz="3200" dirty="0"/>
              <a:t>February 6</a:t>
            </a:r>
            <a:r>
              <a:rPr lang="en-US" sz="3200" dirty="0" smtClean="0"/>
              <a:t>, 2018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5140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Career Cruising will take 2-3  minutes to complete.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The time intensive piece is the research and considerations that occur before.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Career Cruising is much more than a course selection database.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graphicFrame>
        <p:nvGraphicFramePr>
          <p:cNvPr id="1863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304800"/>
          <a:ext cx="8077200" cy="61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5" name="Bitmap Image" r:id="rId3" imgW="8001693" imgH="6774767" progId="PBrush">
                  <p:embed/>
                </p:oleObj>
              </mc:Choice>
              <mc:Fallback>
                <p:oleObj name="Bitmap Image" r:id="rId3" imgW="8001693" imgH="6774767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"/>
                        <a:ext cx="8077200" cy="617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Interest inventory</a:t>
            </a:r>
            <a:br>
              <a:rPr lang="en-US" sz="4000"/>
            </a:br>
            <a:endParaRPr lang="en-US" sz="4000"/>
          </a:p>
        </p:txBody>
      </p:sp>
      <p:graphicFrame>
        <p:nvGraphicFramePr>
          <p:cNvPr id="1832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914400" y="985838"/>
          <a:ext cx="7391400" cy="5338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3" name="Bitmap Image" r:id="rId3" imgW="5654530" imgH="4449524" progId="PBrush">
                  <p:embed/>
                </p:oleObj>
              </mc:Choice>
              <mc:Fallback>
                <p:oleObj name="Bitmap Image" r:id="rId3" imgW="5654530" imgH="444952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985838"/>
                        <a:ext cx="7391400" cy="5338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68425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How to select courses </a:t>
            </a:r>
            <a:br>
              <a:rPr lang="en-US" sz="3600" dirty="0" smtClean="0"/>
            </a:br>
            <a:r>
              <a:rPr lang="en-US" sz="3600" dirty="0" smtClean="0"/>
              <a:t>in Career Cruising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3600" dirty="0" smtClean="0"/>
              <a:t>Log in to </a:t>
            </a:r>
            <a:r>
              <a:rPr lang="en-CA" sz="3600" dirty="0" smtClean="0">
                <a:hlinkClick r:id="rId2"/>
              </a:rPr>
              <a:t>www.careerc</a:t>
            </a:r>
            <a:r>
              <a:rPr lang="en-CA" sz="3600" u="sng" dirty="0" smtClean="0">
                <a:hlinkClick r:id="rId2"/>
              </a:rPr>
              <a:t>ruising.com</a:t>
            </a:r>
            <a:endParaRPr lang="en-CA" sz="3600" u="sng" dirty="0" smtClean="0"/>
          </a:p>
          <a:p>
            <a:pPr eaLnBrk="1" hangingPunct="1">
              <a:buNone/>
              <a:defRPr/>
            </a:pPr>
            <a:endParaRPr lang="en-CA" sz="3600" u="sng" dirty="0" smtClean="0"/>
          </a:p>
          <a:p>
            <a:pPr eaLnBrk="1" hangingPunct="1">
              <a:defRPr/>
            </a:pPr>
            <a:r>
              <a:rPr lang="en-CA" sz="3600" dirty="0" smtClean="0"/>
              <a:t>Passwords and credit counselling summaries distributed in class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7543800" cy="457200"/>
          </a:xfrm>
        </p:spPr>
        <p:txBody>
          <a:bodyPr/>
          <a:lstStyle/>
          <a:p>
            <a:pPr eaLnBrk="1" hangingPunct="1">
              <a:defRPr/>
            </a:pPr>
            <a:endParaRPr lang="en-US" sz="2000"/>
          </a:p>
        </p:txBody>
      </p:sp>
      <p:graphicFrame>
        <p:nvGraphicFramePr>
          <p:cNvPr id="192515" name="Object 3"/>
          <p:cNvGraphicFramePr>
            <a:graphicFrameLocks noChangeAspect="1"/>
          </p:cNvGraphicFramePr>
          <p:nvPr/>
        </p:nvGraphicFramePr>
        <p:xfrm>
          <a:off x="228600" y="152400"/>
          <a:ext cx="8686800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9" name="Photo Editor Photo" r:id="rId3" imgW="11923810" imgH="8678486" progId="MSPhotoEd.3">
                  <p:embed/>
                </p:oleObj>
              </mc:Choice>
              <mc:Fallback>
                <p:oleObj name="Photo Editor Photo" r:id="rId3" imgW="11923810" imgH="8678486" progId="MSPhotoEd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"/>
                        <a:ext cx="8686800" cy="631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/>
              <a:t>Your Option Sheet – </a:t>
            </a:r>
            <a:br>
              <a:rPr lang="en-US" sz="2000"/>
            </a:br>
            <a:r>
              <a:rPr lang="en-US" sz="2000">
                <a:hlinkClick r:id="rId3"/>
              </a:rPr>
              <a:t>Career Cruising</a:t>
            </a:r>
            <a:endParaRPr lang="en-US" sz="2000"/>
          </a:p>
        </p:txBody>
      </p:sp>
      <p:graphicFrame>
        <p:nvGraphicFramePr>
          <p:cNvPr id="193539" name="Object 3"/>
          <p:cNvGraphicFramePr>
            <a:graphicFrameLocks noChangeAspect="1"/>
          </p:cNvGraphicFramePr>
          <p:nvPr/>
        </p:nvGraphicFramePr>
        <p:xfrm>
          <a:off x="381000" y="228600"/>
          <a:ext cx="8610600" cy="630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43" name="Photo Editor Photo" r:id="rId4" imgW="11809524" imgH="8647619" progId="MSPhotoEd.3">
                  <p:embed/>
                </p:oleObj>
              </mc:Choice>
              <mc:Fallback>
                <p:oleObj name="Photo Editor Photo" r:id="rId4" imgW="11809524" imgH="8647619" progId="MSPhotoEd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"/>
                        <a:ext cx="8610600" cy="630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5140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Printing after submitting is </a:t>
            </a:r>
            <a:r>
              <a:rPr lang="en-US" i="1" u="sng" dirty="0" smtClean="0"/>
              <a:t>essential to finalize</a:t>
            </a:r>
            <a:r>
              <a:rPr lang="en-US" dirty="0" smtClean="0"/>
              <a:t> course selection process.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Summer School intention, Media Consent, Use of Technology agreement will also print and </a:t>
            </a:r>
            <a:r>
              <a:rPr lang="en-US" i="1" u="sng" dirty="0" smtClean="0"/>
              <a:t>must be signed by student and parent</a:t>
            </a:r>
            <a:r>
              <a:rPr lang="en-US" dirty="0" smtClean="0"/>
              <a:t> and submitted along with course selection page.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Plan your future –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CA" sz="2800" b="1" u="sng" dirty="0" smtClean="0"/>
              <a:t>If an override is required </a:t>
            </a:r>
            <a:r>
              <a:rPr lang="en-CA" sz="2800" dirty="0" smtClean="0"/>
              <a:t>in order to submit, students must see Guidance Counsellor. This will be necessary for program changes and when summer school course is meeting prerequisite for a course selection.</a:t>
            </a:r>
          </a:p>
          <a:p>
            <a:pPr eaLnBrk="1" hangingPunct="1">
              <a:lnSpc>
                <a:spcPct val="90000"/>
              </a:lnSpc>
            </a:pPr>
            <a:endParaRPr lang="en-CA" sz="2800" dirty="0" smtClean="0"/>
          </a:p>
          <a:p>
            <a:pPr eaLnBrk="1" hangingPunct="1">
              <a:lnSpc>
                <a:spcPct val="90000"/>
              </a:lnSpc>
            </a:pPr>
            <a:r>
              <a:rPr lang="en-CA" sz="2800" dirty="0" smtClean="0"/>
              <a:t>Please submit by </a:t>
            </a:r>
            <a:r>
              <a:rPr lang="en-CA" sz="2800" b="1" u="sng" dirty="0" smtClean="0"/>
              <a:t>February 26</a:t>
            </a:r>
            <a:r>
              <a:rPr lang="en-CA" sz="2800" b="1" u="sng" baseline="30000" dirty="0" smtClean="0"/>
              <a:t>th</a:t>
            </a:r>
            <a:r>
              <a:rPr lang="en-CA" sz="2800" b="1" u="sng" dirty="0" smtClean="0"/>
              <a:t>, 2018</a:t>
            </a:r>
            <a:r>
              <a:rPr lang="en-CA" sz="2800" b="1" dirty="0" smtClean="0"/>
              <a:t> </a:t>
            </a:r>
            <a:r>
              <a:rPr lang="en-CA" sz="2800" dirty="0" smtClean="0"/>
              <a:t>to Subject teachers (in class where credit counselling summaries distributed).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Plan your future – </a:t>
            </a:r>
            <a:br>
              <a:rPr lang="en-US" sz="4000"/>
            </a:br>
            <a:r>
              <a:rPr lang="en-US" sz="4000"/>
              <a:t>Where are you now?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CA" sz="2800" dirty="0"/>
              <a:t>OSSD Graduation Requirements: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CA" sz="28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30 credits (18 Compulsory + 12 Options)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40 hours of Community Involvement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/>
              <a:t>Literacy Test </a:t>
            </a:r>
            <a:r>
              <a:rPr lang="en-US" sz="2400" dirty="0" smtClean="0"/>
              <a:t>(April 10</a:t>
            </a:r>
            <a:r>
              <a:rPr lang="en-US" sz="2400" baseline="30000" dirty="0" smtClean="0"/>
              <a:t>th</a:t>
            </a:r>
            <a:r>
              <a:rPr lang="en-US" sz="2400" dirty="0"/>
              <a:t>, morning)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000" dirty="0" smtClean="0"/>
              <a:t>All Grade 10 students and any Grade </a:t>
            </a:r>
            <a:r>
              <a:rPr lang="en-US" sz="2000" dirty="0"/>
              <a:t>11 and 12 students who did not write last year, or were unsuccessful.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CA" sz="28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CA" sz="2800" dirty="0"/>
              <a:t>Same </a:t>
            </a:r>
            <a:r>
              <a:rPr lang="en-CA" sz="2800" dirty="0" smtClean="0"/>
              <a:t>test for </a:t>
            </a:r>
            <a:r>
              <a:rPr lang="en-CA" sz="2800" dirty="0"/>
              <a:t>students at all levels.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Compulsory Credits Required for OSSD</a:t>
            </a:r>
          </a:p>
        </p:txBody>
      </p:sp>
      <p:pic>
        <p:nvPicPr>
          <p:cNvPr id="2140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8610600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gradien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6350"/>
            <a:ext cx="915352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 descr="gradien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9525"/>
            <a:ext cx="91535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 descr="paw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547162">
            <a:off x="309563" y="6321425"/>
            <a:ext cx="5175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crest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350" y="49213"/>
            <a:ext cx="10080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86890" y="-77510"/>
            <a:ext cx="253146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oudy Old Style"/>
                <a:cs typeface="Goudy Old Style"/>
              </a:rPr>
              <a:t>Colonel By</a:t>
            </a:r>
          </a:p>
          <a:p>
            <a:pPr>
              <a:defRPr/>
            </a:pP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oudy Old Style"/>
                <a:cs typeface="Goudy Old Style"/>
              </a:rPr>
              <a:t>    Secondary School </a:t>
            </a:r>
          </a:p>
        </p:txBody>
      </p:sp>
      <p:sp>
        <p:nvSpPr>
          <p:cNvPr id="17414" name="TextBox 11"/>
          <p:cNvSpPr txBox="1">
            <a:spLocks noChangeArrowheads="1"/>
          </p:cNvSpPr>
          <p:nvPr/>
        </p:nvSpPr>
        <p:spPr bwMode="auto">
          <a:xfrm>
            <a:off x="3184525" y="6459538"/>
            <a:ext cx="30337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Baoli SC Regular"/>
                <a:ea typeface="Baoli SC Regular"/>
                <a:cs typeface="Baoli SC Regular"/>
              </a:rPr>
              <a:t>“WHAT WE HAVE BEGUN WE SHALL FINISH</a:t>
            </a:r>
            <a:r>
              <a:rPr lang="en-US" sz="1200">
                <a:solidFill>
                  <a:schemeClr val="bg1"/>
                </a:solidFill>
                <a:latin typeface="Baoli SC Regular"/>
                <a:ea typeface="Baoli SC Regular"/>
                <a:cs typeface="Baoli SC Regular"/>
              </a:rPr>
              <a:t>”</a:t>
            </a:r>
          </a:p>
        </p:txBody>
      </p:sp>
      <p:sp>
        <p:nvSpPr>
          <p:cNvPr id="17415" name="TextBox 13"/>
          <p:cNvSpPr txBox="1">
            <a:spLocks noChangeArrowheads="1"/>
          </p:cNvSpPr>
          <p:nvPr/>
        </p:nvSpPr>
        <p:spPr bwMode="auto">
          <a:xfrm>
            <a:off x="3460750" y="911225"/>
            <a:ext cx="22923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Baoli SC Regular"/>
                <a:ea typeface="Baoli SC Regular"/>
                <a:cs typeface="Baoli SC Regular"/>
              </a:rPr>
              <a:t>“QUAD INCEPIMUS CONFIEMUS”</a:t>
            </a:r>
          </a:p>
        </p:txBody>
      </p:sp>
      <p:pic>
        <p:nvPicPr>
          <p:cNvPr id="17416" name="Picture 15" descr="paw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547162">
            <a:off x="8277225" y="6321425"/>
            <a:ext cx="5175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" descr="IBLogo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77188" y="104775"/>
            <a:ext cx="9906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33525" y="1268413"/>
            <a:ext cx="60372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00200" y="431800"/>
          <a:ext cx="6248401" cy="65230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7695"/>
                <a:gridCol w="1572311"/>
                <a:gridCol w="1516157"/>
                <a:gridCol w="1812238"/>
              </a:tblGrid>
              <a:tr h="762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Subject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Grade 10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Grade 11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Grade 12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83263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ARTS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ADD2O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AVI2O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AMU2O	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AMR2O </a:t>
                      </a:r>
                      <a:r>
                        <a:rPr lang="en-US" sz="400">
                          <a:effectLst/>
                        </a:rPr>
                        <a:t>(*Band) (.5 credit)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 after school; must also take AMU2O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ADB3M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AMJ3M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AVI3M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AWP3O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AMU3M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AMR3M </a:t>
                      </a:r>
                      <a:r>
                        <a:rPr lang="en-US" sz="400">
                          <a:effectLst/>
                        </a:rPr>
                        <a:t>(*Band) (1 credit)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*after school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ADB4M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AMJ4M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AVI4M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AWP4O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AWM4M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AMU4M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AMR4M </a:t>
                      </a:r>
                      <a:r>
                        <a:rPr lang="en-US" sz="400">
                          <a:effectLst/>
                        </a:rPr>
                        <a:t>(*Band) (1 credit)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 after school 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2395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BUSINESS STUDIES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BBI2O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BMI3C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BAF3M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BBB4M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BOH4M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4840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CANADIAN &amp; WORLD STUDIES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CHC2D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CHC2DF </a:t>
                      </a:r>
                      <a:r>
                        <a:rPr lang="en-US" sz="400">
                          <a:effectLst/>
                        </a:rPr>
                        <a:t>(Immersion)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CHC2P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CHV2O </a:t>
                      </a:r>
                      <a:r>
                        <a:rPr lang="en-US" sz="400">
                          <a:effectLst/>
                        </a:rPr>
                        <a:t>(.5 credit)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CHA3U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CHW3M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CLU3M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CGW4U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CPW4U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CHY4U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426989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343150" algn="l"/>
                          <a:tab pos="4286250" algn="l"/>
                          <a:tab pos="0" algn="l"/>
                          <a:tab pos="131445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CO-OPERATIVE EDUCATION	(Must take an additional 6 courses)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COP3PD (2 credits; afternoons every other day) 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COP4PD (4 credits; afternoons every day)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506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ENGLISH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ENG2D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ENG2P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ENG2L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ENG3C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ENG4C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ENG4U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EWC4U 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3202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FRENCH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FSF2D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FIF2D </a:t>
                      </a:r>
                      <a:r>
                        <a:rPr lang="en-US" sz="400">
                          <a:effectLst/>
                        </a:rPr>
                        <a:t>(Immersion)</a:t>
                      </a:r>
                      <a:r>
                        <a:rPr lang="en-US" sz="500">
                          <a:effectLst/>
                        </a:rPr>
                        <a:t>	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FSF3U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7437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FIF3U </a:t>
                      </a:r>
                      <a:r>
                        <a:rPr lang="en-US" sz="400">
                          <a:effectLst/>
                        </a:rPr>
                        <a:t>(Immersion)</a:t>
                      </a:r>
                      <a:r>
                        <a:rPr lang="en-US" sz="500">
                          <a:effectLst/>
                        </a:rPr>
                        <a:t>	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FSF4U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7437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FIF4U </a:t>
                      </a:r>
                      <a:r>
                        <a:rPr lang="en-US" sz="400">
                          <a:effectLst/>
                        </a:rPr>
                        <a:t>(Immersion)</a:t>
                      </a:r>
                      <a:r>
                        <a:rPr lang="en-US" sz="500">
                          <a:effectLst/>
                        </a:rPr>
                        <a:t>	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1817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SPANISH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LWSBD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LWSCU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LWSDU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2134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GUIDANCE &amp; CAREER ED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GLC2O </a:t>
                      </a:r>
                      <a:r>
                        <a:rPr lang="en-US" sz="400">
                          <a:effectLst/>
                        </a:rPr>
                        <a:t>(.5 credit)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GLE2OL 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GWL3O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3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HIP4O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/>
                </a:tc>
              </a:tr>
              <a:tr h="74723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HEALTH &amp; PHYSICAL EDUCATION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PAF2OP </a:t>
                      </a:r>
                      <a:r>
                        <a:rPr lang="en-US" sz="400">
                          <a:effectLst/>
                        </a:rPr>
                        <a:t>(female)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PPL2OP </a:t>
                      </a:r>
                      <a:r>
                        <a:rPr lang="en-US" sz="400">
                          <a:effectLst/>
                        </a:rPr>
                        <a:t>(female)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PPL2O1 </a:t>
                      </a:r>
                      <a:r>
                        <a:rPr lang="en-US" sz="400">
                          <a:effectLst/>
                        </a:rPr>
                        <a:t>(Immersion female)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PPL2OQ </a:t>
                      </a:r>
                      <a:r>
                        <a:rPr lang="en-US" sz="400">
                          <a:effectLst/>
                        </a:rPr>
                        <a:t>(male)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PPL2O2 </a:t>
                      </a:r>
                      <a:r>
                        <a:rPr lang="en-US" sz="400">
                          <a:effectLst/>
                        </a:rPr>
                        <a:t>(Immersion male)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PAD2O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PAR2O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PPL3OP </a:t>
                      </a:r>
                      <a:r>
                        <a:rPr lang="en-US" sz="400">
                          <a:effectLst/>
                        </a:rPr>
                        <a:t>(female) 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PPL3OQ </a:t>
                      </a:r>
                      <a:r>
                        <a:rPr lang="en-US" sz="400">
                          <a:effectLst/>
                        </a:rPr>
                        <a:t>(male</a:t>
                      </a:r>
                      <a:r>
                        <a:rPr lang="en-US" sz="500">
                          <a:effectLst/>
                        </a:rPr>
                        <a:t>)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PAD3O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PAF3O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PAR3O                              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PPL4OP </a:t>
                      </a:r>
                      <a:r>
                        <a:rPr lang="en-US" sz="400">
                          <a:effectLst/>
                        </a:rPr>
                        <a:t>(female) 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PPL4OQ </a:t>
                      </a:r>
                      <a:r>
                        <a:rPr lang="en-US" sz="400">
                          <a:effectLst/>
                        </a:rPr>
                        <a:t>(male</a:t>
                      </a:r>
                      <a:r>
                        <a:rPr lang="en-US" sz="500">
                          <a:effectLst/>
                        </a:rPr>
                        <a:t>)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PAF4O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PAR4O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PSK4U                             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16003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COMPUTER STUDIES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ICS2O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ICS3U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ICS4U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3842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INTERDISPLINARY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STUDIES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IDP4U 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(LINK CREW *application required)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1067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NATIVE STUDIES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NBV3C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53373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MATHEMATICS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MPM2D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MFM2P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MAT2L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MCR3U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MCF3M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MBF3C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MEL3E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MHF4U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MCV4U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MDM4U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MAP4C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MEL4E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4269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SCIENCE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SNC2D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SNC2DF </a:t>
                      </a:r>
                      <a:r>
                        <a:rPr lang="fr-CA" sz="400">
                          <a:effectLst/>
                        </a:rPr>
                        <a:t>(Immersion)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SNC2P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SNC2L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SBI3C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SBI3U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SCH3U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SPH3U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500">
                          <a:effectLst/>
                        </a:rPr>
                        <a:t>SBI4U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SCH4U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SPH4U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SES4U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2484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SOCIAL SCIENCES AND HUMANITIES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HSP3U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HRT3M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HSB4U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HSE4M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  <a:tr h="7899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TECHNOLOGY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2611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TGJ2O 	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>
                          <a:effectLst/>
                        </a:rPr>
                        <a:t> </a:t>
                      </a:r>
                      <a:endParaRPr lang="en-CA" sz="7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TDJ3M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7705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TGJ3M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TGP3M </a:t>
                      </a:r>
                      <a:r>
                        <a:rPr lang="en-US" sz="400" dirty="0">
                          <a:effectLst/>
                        </a:rPr>
                        <a:t>(yearbook)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 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 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 </a:t>
                      </a:r>
                      <a:endParaRPr lang="en-CA" sz="7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TDJ4M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TGJ4M </a:t>
                      </a:r>
                      <a:r>
                        <a:rPr lang="en-US" sz="400" dirty="0">
                          <a:effectLst/>
                        </a:rPr>
                        <a:t>(film)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TGP4M </a:t>
                      </a:r>
                      <a:r>
                        <a:rPr lang="en-US" sz="400" dirty="0">
                          <a:effectLst/>
                        </a:rPr>
                        <a:t>(yearbook)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500" dirty="0">
                          <a:effectLst/>
                        </a:rPr>
                        <a:t>*TGV4M </a:t>
                      </a:r>
                      <a:r>
                        <a:rPr lang="en-US" sz="400" dirty="0">
                          <a:effectLst/>
                        </a:rPr>
                        <a:t>(</a:t>
                      </a:r>
                      <a:r>
                        <a:rPr lang="en-US" sz="400" dirty="0" err="1">
                          <a:effectLst/>
                        </a:rPr>
                        <a:t>CougarVision</a:t>
                      </a:r>
                      <a:r>
                        <a:rPr lang="en-US" sz="400" dirty="0">
                          <a:effectLst/>
                        </a:rPr>
                        <a:t>)</a:t>
                      </a:r>
                      <a:r>
                        <a:rPr lang="en-US" sz="500" dirty="0">
                          <a:effectLst/>
                        </a:rPr>
                        <a:t>/*IDC4U</a:t>
                      </a:r>
                      <a:r>
                        <a:rPr lang="en-US" sz="400" dirty="0">
                          <a:effectLst/>
                        </a:rPr>
                        <a:t> (Television &amp; Media Production)</a:t>
                      </a:r>
                      <a:endParaRPr lang="en-CA" sz="7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*</a:t>
                      </a:r>
                      <a:r>
                        <a:rPr lang="en-US" sz="400" dirty="0" err="1">
                          <a:effectLst/>
                        </a:rPr>
                        <a:t>corequisites</a:t>
                      </a:r>
                      <a:r>
                        <a:rPr lang="en-US" sz="400" dirty="0">
                          <a:effectLst/>
                        </a:rPr>
                        <a:t>; IDC4U scheduled outside timetable</a:t>
                      </a:r>
                      <a:endParaRPr lang="en-CA" sz="7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38079" marR="38079" marT="0" marB="0" anchor="ctr"/>
                </a:tc>
              </a:tr>
            </a:tbl>
          </a:graphicData>
        </a:graphic>
      </p:graphicFrame>
      <p:sp>
        <p:nvSpPr>
          <p:cNvPr id="41054" name="Rectangle 2"/>
          <p:cNvSpPr>
            <a:spLocks noChangeArrowheads="1"/>
          </p:cNvSpPr>
          <p:nvPr/>
        </p:nvSpPr>
        <p:spPr bwMode="auto">
          <a:xfrm>
            <a:off x="76200" y="22225"/>
            <a:ext cx="876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/>
              <a:t>Colonel By Courses Overview:</a:t>
            </a:r>
            <a:endParaRPr lang="en-CA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67329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4000" dirty="0" smtClean="0"/>
              <a:t>Course Selection Support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600200"/>
            <a:ext cx="8229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800" dirty="0" smtClean="0"/>
              <a:t>More specific information on course selection for the Ontario and IB programs is available on </a:t>
            </a:r>
            <a:r>
              <a:rPr lang="en-CA" sz="2800" dirty="0" smtClean="0">
                <a:hlinkClick r:id="rId2"/>
              </a:rPr>
              <a:t>www.colonelby.com</a:t>
            </a:r>
            <a:r>
              <a:rPr lang="en-CA" sz="2800" dirty="0" smtClean="0"/>
              <a:t> under Colonel By News</a:t>
            </a:r>
          </a:p>
          <a:p>
            <a:pPr>
              <a:buFont typeface="Arial" pitchFamily="34" charset="0"/>
              <a:buChar char="•"/>
            </a:pPr>
            <a:endParaRPr lang="en-CA" sz="2800" dirty="0"/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Includes detailed subject area charts with course pathways </a:t>
            </a:r>
            <a:endParaRPr 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Plan your future – </a:t>
            </a:r>
            <a:br>
              <a:rPr lang="en-US" sz="4000"/>
            </a:br>
            <a:r>
              <a:rPr lang="en-US" sz="4000"/>
              <a:t>Where are you going?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US" sz="2800" dirty="0"/>
              <a:t>Workplace? Complete an apprenticeship? </a:t>
            </a:r>
          </a:p>
          <a:p>
            <a:pPr eaLnBrk="1" hangingPunct="1">
              <a:buFontTx/>
              <a:buChar char="•"/>
              <a:defRPr/>
            </a:pPr>
            <a:r>
              <a:rPr lang="en-US" sz="2800" dirty="0"/>
              <a:t>College? University? </a:t>
            </a: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/>
          </a:p>
          <a:p>
            <a:pPr eaLnBrk="1" hangingPunct="1">
              <a:buFontTx/>
              <a:buChar char="•"/>
              <a:defRPr/>
            </a:pPr>
            <a:r>
              <a:rPr lang="en-US" sz="2800" dirty="0"/>
              <a:t>Consider your strengths and interests when making a decision</a:t>
            </a:r>
            <a:r>
              <a:rPr lang="en-US" sz="2800" dirty="0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/>
          </a:p>
          <a:p>
            <a:pPr eaLnBrk="1" hangingPunct="1">
              <a:buFontTx/>
              <a:buChar char="•"/>
              <a:defRPr/>
            </a:pPr>
            <a:r>
              <a:rPr lang="en-US" sz="2800" dirty="0" smtClean="0"/>
              <a:t>Research post-secondary requirements to </a:t>
            </a:r>
            <a:r>
              <a:rPr lang="en-US" sz="2800" dirty="0"/>
              <a:t>decide on options. </a:t>
            </a:r>
          </a:p>
          <a:p>
            <a:pPr eaLnBrk="1" hangingPunct="1"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192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Plan your future -</a:t>
            </a:r>
            <a:br>
              <a:rPr lang="en-US" dirty="0"/>
            </a:br>
            <a:r>
              <a:rPr lang="en-US" dirty="0"/>
              <a:t>Complete </a:t>
            </a:r>
            <a:r>
              <a:rPr lang="en-US" dirty="0" smtClean="0"/>
              <a:t>Course Selection online using Career Cruising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514600"/>
            <a:ext cx="82296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Char char="•"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US" sz="2400" dirty="0" smtClean="0"/>
              <a:t>This is a </a:t>
            </a:r>
            <a:r>
              <a:rPr lang="en-US" sz="2400" u="sng" dirty="0" smtClean="0"/>
              <a:t>contract</a:t>
            </a:r>
            <a:r>
              <a:rPr lang="en-US" sz="2400" dirty="0" smtClean="0"/>
              <a:t> for the courses you want to take next year.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US" sz="2400" dirty="0" smtClean="0"/>
              <a:t>Ask and consider the advice of your teachers (levels).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US" sz="2400" dirty="0" smtClean="0"/>
              <a:t>Be aware of prerequisite courses.</a:t>
            </a:r>
          </a:p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US" sz="2400" dirty="0" smtClean="0"/>
              <a:t>Note:  </a:t>
            </a:r>
            <a:r>
              <a:rPr lang="en-US" sz="2400" b="1" dirty="0" smtClean="0"/>
              <a:t>We will try to place you in all of your requested courses.  If we cannot, we will use your </a:t>
            </a:r>
            <a:r>
              <a:rPr lang="en-US" sz="2400" b="1" u="sng" dirty="0" smtClean="0"/>
              <a:t>alternate choices</a:t>
            </a:r>
            <a:r>
              <a:rPr lang="en-US" sz="24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/>
              <a:t>Grade 9 </a:t>
            </a:r>
            <a:r>
              <a:rPr lang="en-CA">
                <a:sym typeface="Wingdings" pitchFamily="2" charset="2"/>
              </a:rPr>
              <a:t></a:t>
            </a:r>
            <a:r>
              <a:rPr lang="en-CA"/>
              <a:t> 10</a:t>
            </a: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CA" sz="2400" dirty="0"/>
              <a:t>All students take 8 classes (</a:t>
            </a:r>
            <a:r>
              <a:rPr lang="en-CA" sz="2400" dirty="0" smtClean="0"/>
              <a:t>minimum).</a:t>
            </a:r>
            <a:endParaRPr lang="en-CA" sz="2400" dirty="0"/>
          </a:p>
          <a:p>
            <a:pPr lvl="1" eaLnBrk="1" hangingPunct="1">
              <a:defRPr/>
            </a:pPr>
            <a:r>
              <a:rPr lang="en-CA" sz="2400" dirty="0"/>
              <a:t>5 Compulsory and 3 Electives (options</a:t>
            </a:r>
            <a:r>
              <a:rPr lang="en-CA" sz="2400" dirty="0" smtClean="0"/>
              <a:t>)</a:t>
            </a:r>
          </a:p>
          <a:p>
            <a:pPr lvl="1" eaLnBrk="1" hangingPunct="1">
              <a:defRPr/>
            </a:pPr>
            <a:endParaRPr lang="en-CA" sz="2400" dirty="0"/>
          </a:p>
          <a:p>
            <a:pPr eaLnBrk="1" hangingPunct="1">
              <a:defRPr/>
            </a:pPr>
            <a:r>
              <a:rPr lang="en-CA" sz="2400" dirty="0" smtClean="0"/>
              <a:t>Cross </a:t>
            </a:r>
            <a:r>
              <a:rPr lang="en-CA" sz="2400" dirty="0"/>
              <a:t>Border Transfer (CBT) students are required to take courses for which their transfer was </a:t>
            </a:r>
            <a:r>
              <a:rPr lang="en-CA" sz="2400" dirty="0" smtClean="0"/>
              <a:t>accepted.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/>
              <a:t>Grade 10 </a:t>
            </a:r>
            <a:r>
              <a:rPr lang="en-CA">
                <a:sym typeface="Wingdings" pitchFamily="2" charset="2"/>
              </a:rPr>
              <a:t>11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2800" dirty="0"/>
              <a:t>All students take 8 classes (</a:t>
            </a:r>
            <a:r>
              <a:rPr lang="en-CA" sz="2800" dirty="0" smtClean="0"/>
              <a:t>minimum)</a:t>
            </a:r>
            <a:endParaRPr lang="en-CA" sz="2800" dirty="0"/>
          </a:p>
          <a:p>
            <a:pPr lvl="1" eaLnBrk="1" hangingPunct="1">
              <a:defRPr/>
            </a:pPr>
            <a:r>
              <a:rPr lang="en-CA" sz="2400" dirty="0"/>
              <a:t>2 Compulsory and 6 Electives</a:t>
            </a:r>
          </a:p>
          <a:p>
            <a:pPr lvl="2" eaLnBrk="1" hangingPunct="1">
              <a:defRPr/>
            </a:pPr>
            <a:r>
              <a:rPr lang="en-CA" sz="2000" dirty="0"/>
              <a:t>Math and English are required</a:t>
            </a:r>
            <a:r>
              <a:rPr lang="en-CA" sz="2000" dirty="0" smtClean="0"/>
              <a:t>.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CA" sz="2000" dirty="0"/>
          </a:p>
          <a:p>
            <a:pPr lvl="1" eaLnBrk="1" hangingPunct="1">
              <a:defRPr/>
            </a:pPr>
            <a:r>
              <a:rPr lang="en-CA" sz="2400" dirty="0"/>
              <a:t>All other courses will aim to complete prerequisites for college or </a:t>
            </a:r>
            <a:r>
              <a:rPr lang="en-CA" sz="2400" dirty="0" smtClean="0"/>
              <a:t>university.</a:t>
            </a:r>
          </a:p>
          <a:p>
            <a:pPr lvl="1" eaLnBrk="1" hangingPunct="1">
              <a:buFontTx/>
              <a:buNone/>
              <a:defRPr/>
            </a:pPr>
            <a:endParaRPr lang="en-CA" sz="2400" dirty="0" smtClean="0"/>
          </a:p>
          <a:p>
            <a:pPr lvl="1" eaLnBrk="1" hangingPunct="1">
              <a:defRPr/>
            </a:pPr>
            <a:r>
              <a:rPr lang="en-CA" sz="2400" dirty="0" smtClean="0"/>
              <a:t>Consider balance when choosing electives (ex. physical education, hands-on courses in technology or visual arts).</a:t>
            </a:r>
            <a:endParaRPr lang="en-CA" sz="2400" dirty="0"/>
          </a:p>
          <a:p>
            <a:pPr eaLnBrk="1" hangingPunct="1"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/>
              <a:t>Grade 10 </a:t>
            </a:r>
            <a:r>
              <a:rPr lang="en-CA">
                <a:sym typeface="Wingdings" pitchFamily="2" charset="2"/>
              </a:rPr>
              <a:t>11</a:t>
            </a:r>
            <a:endParaRPr lang="en-US">
              <a:sym typeface="Wingdings" pitchFamily="2" charset="2"/>
            </a:endParaRPr>
          </a:p>
        </p:txBody>
      </p:sp>
      <p:graphicFrame>
        <p:nvGraphicFramePr>
          <p:cNvPr id="29738" name="Group 42"/>
          <p:cNvGraphicFramePr>
            <a:graphicFrameLocks noGrp="1"/>
          </p:cNvGraphicFramePr>
          <p:nvPr>
            <p:ph sz="half" idx="2"/>
          </p:nvPr>
        </p:nvGraphicFramePr>
        <p:xfrm>
          <a:off x="457200" y="1371600"/>
          <a:ext cx="8077200" cy="4191002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687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9 &amp; 10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11 &amp; 12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Academic (D)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University (U)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Applied    (P)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University /College (M)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Open       (O)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College (C)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Locally developed (L)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Open       (O)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C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Workplace (E)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9" name="Rectangle 43"/>
          <p:cNvSpPr>
            <a:spLocks noChangeArrowheads="1"/>
          </p:cNvSpPr>
          <p:nvPr/>
        </p:nvSpPr>
        <p:spPr bwMode="auto">
          <a:xfrm>
            <a:off x="457200" y="5791200"/>
            <a:ext cx="7851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CA" b="1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IB</a:t>
            </a:r>
            <a:r>
              <a:rPr lang="en-CA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courses have an E or J at the end of the code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en-CA" dirty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(ex. ENG3UE)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How to read a code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en-US" sz="2400" smtClean="0"/>
              <a:t>First three letters are the subject:</a:t>
            </a:r>
          </a:p>
          <a:p>
            <a:pPr lvl="1" eaLnBrk="1" hangingPunct="1"/>
            <a:r>
              <a:rPr lang="en-US" sz="2400" smtClean="0"/>
              <a:t>ENG  = English</a:t>
            </a:r>
          </a:p>
          <a:p>
            <a:pPr lvl="1" eaLnBrk="1" hangingPunct="1"/>
            <a:r>
              <a:rPr lang="en-US" sz="2400" smtClean="0"/>
              <a:t>AVI   = Visual Arts</a:t>
            </a:r>
          </a:p>
          <a:p>
            <a:pPr lvl="1" eaLnBrk="1" hangingPunct="1"/>
            <a:r>
              <a:rPr lang="en-US" sz="2400" smtClean="0"/>
              <a:t>SBI    = Biology</a:t>
            </a:r>
          </a:p>
          <a:p>
            <a:pPr lvl="1" eaLnBrk="1" hangingPunct="1">
              <a:buFontTx/>
              <a:buNone/>
            </a:pPr>
            <a:endParaRPr lang="en-US" sz="2400" smtClean="0"/>
          </a:p>
          <a:p>
            <a:pPr eaLnBrk="1" hangingPunct="1">
              <a:buFontTx/>
              <a:buChar char="•"/>
            </a:pPr>
            <a:r>
              <a:rPr lang="en-US" sz="2400" smtClean="0"/>
              <a:t># Indicates year</a:t>
            </a:r>
          </a:p>
          <a:p>
            <a:pPr lvl="1" eaLnBrk="1" hangingPunct="1"/>
            <a:r>
              <a:rPr lang="en-US" sz="2400" smtClean="0"/>
              <a:t>1 = 9			2  = 10</a:t>
            </a:r>
          </a:p>
          <a:p>
            <a:pPr lvl="1" eaLnBrk="1" hangingPunct="1"/>
            <a:r>
              <a:rPr lang="en-US" sz="2400" smtClean="0"/>
              <a:t>3 = 11		         4  = 12</a:t>
            </a:r>
          </a:p>
          <a:p>
            <a:pPr lvl="1" eaLnBrk="1" hangingPunct="1">
              <a:buFontTx/>
              <a:buNone/>
            </a:pPr>
            <a:endParaRPr lang="en-US" sz="2400" smtClean="0"/>
          </a:p>
          <a:p>
            <a:pPr lvl="1" eaLnBrk="1" hangingPunct="1"/>
            <a:r>
              <a:rPr lang="en-US" sz="2400" smtClean="0"/>
              <a:t>Ex. ENG3U  LWSDU  SCH4C</a:t>
            </a:r>
          </a:p>
          <a:p>
            <a:pPr eaLnBrk="1" hangingPunct="1"/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/>
              <a:t>How do I choose?</a:t>
            </a: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CA" dirty="0" smtClean="0"/>
          </a:p>
          <a:p>
            <a:pPr eaLnBrk="1" hangingPunct="1">
              <a:defRPr/>
            </a:pPr>
            <a:r>
              <a:rPr lang="en-CA" dirty="0" smtClean="0"/>
              <a:t>College</a:t>
            </a:r>
            <a:r>
              <a:rPr lang="en-CA" dirty="0"/>
              <a:t>: </a:t>
            </a:r>
            <a:r>
              <a:rPr lang="en-CA" u="sng" dirty="0" smtClean="0"/>
              <a:t>www.ontariocolleges.ca</a:t>
            </a:r>
            <a:endParaRPr lang="en-CA" u="sng" dirty="0"/>
          </a:p>
          <a:p>
            <a:pPr lvl="2" eaLnBrk="1" hangingPunct="1">
              <a:buFont typeface="Wingdings" pitchFamily="2" charset="2"/>
              <a:buNone/>
              <a:defRPr/>
            </a:pPr>
            <a:endParaRPr lang="en-CA" dirty="0"/>
          </a:p>
          <a:p>
            <a:pPr eaLnBrk="1" hangingPunct="1">
              <a:defRPr/>
            </a:pPr>
            <a:endParaRPr lang="en-CA" dirty="0" smtClean="0"/>
          </a:p>
          <a:p>
            <a:pPr eaLnBrk="1" hangingPunct="1">
              <a:defRPr/>
            </a:pPr>
            <a:r>
              <a:rPr lang="en-CA" dirty="0" smtClean="0"/>
              <a:t>University</a:t>
            </a:r>
            <a:r>
              <a:rPr lang="en-CA" dirty="0"/>
              <a:t>: </a:t>
            </a:r>
            <a:r>
              <a:rPr lang="en-CA" dirty="0">
                <a:hlinkClick r:id="rId3"/>
              </a:rPr>
              <a:t>www.electronicinfo.ca</a:t>
            </a:r>
            <a:endParaRPr lang="en-CA" dirty="0"/>
          </a:p>
          <a:p>
            <a:pPr eaLnBrk="1" hangingPunct="1">
              <a:buFont typeface="Wingdings" pitchFamily="2" charset="2"/>
              <a:buNone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	IB   (</a:t>
            </a:r>
            <a:r>
              <a:rPr lang="en-CA"/>
              <a:t>Grade 10 </a:t>
            </a:r>
            <a:r>
              <a:rPr lang="en-CA">
                <a:sym typeface="Wingdings" pitchFamily="2" charset="2"/>
              </a:rPr>
              <a:t>11)</a:t>
            </a:r>
            <a:endParaRPr lang="en-US">
              <a:sym typeface="Wingdings" pitchFamily="2" charset="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CA" dirty="0"/>
              <a:t>University </a:t>
            </a:r>
            <a:r>
              <a:rPr lang="en-CA" dirty="0" smtClean="0"/>
              <a:t>admission requirements are the same for IB </a:t>
            </a:r>
            <a:r>
              <a:rPr lang="en-CA" dirty="0"/>
              <a:t>students.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IB students must take one course in each of the 6 IB </a:t>
            </a:r>
            <a:r>
              <a:rPr lang="en-US" dirty="0" smtClean="0"/>
              <a:t>groups </a:t>
            </a:r>
            <a:r>
              <a:rPr lang="en-US" dirty="0"/>
              <a:t>as well as Theory of Knowledge (HZT4UE).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With </a:t>
            </a:r>
            <a:r>
              <a:rPr lang="en-US" dirty="0" smtClean="0"/>
              <a:t>the exception </a:t>
            </a:r>
            <a:r>
              <a:rPr lang="en-US" dirty="0"/>
              <a:t>of Math Studies, and ITGS, all courses must be taken for 2 years.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Only one “elective” (remember balance).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CB Administration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CA" dirty="0" smtClean="0"/>
              <a:t>Steve </a:t>
            </a:r>
            <a:r>
              <a:rPr lang="en-CA" dirty="0" err="1" smtClean="0"/>
              <a:t>Spidell</a:t>
            </a:r>
            <a:endParaRPr lang="en-US" dirty="0"/>
          </a:p>
          <a:p>
            <a:pPr lvl="1" eaLnBrk="1" hangingPunct="1">
              <a:defRPr/>
            </a:pPr>
            <a:r>
              <a:rPr lang="en-US" sz="3200" dirty="0" smtClean="0"/>
              <a:t>Principal</a:t>
            </a:r>
          </a:p>
          <a:p>
            <a:pPr lvl="1" eaLnBrk="1" hangingPunct="1">
              <a:buFontTx/>
              <a:buNone/>
              <a:defRPr/>
            </a:pPr>
            <a:endParaRPr lang="en-US" sz="3200" dirty="0"/>
          </a:p>
          <a:p>
            <a:pPr eaLnBrk="1" hangingPunct="1">
              <a:defRPr/>
            </a:pPr>
            <a:r>
              <a:rPr lang="en-US" dirty="0"/>
              <a:t>Laurie Labelle</a:t>
            </a:r>
          </a:p>
          <a:p>
            <a:pPr lvl="1" eaLnBrk="1" hangingPunct="1">
              <a:defRPr/>
            </a:pPr>
            <a:r>
              <a:rPr lang="en-US" sz="3200" dirty="0"/>
              <a:t>Vice Principal (A-L</a:t>
            </a:r>
            <a:r>
              <a:rPr lang="en-US" sz="3200" dirty="0" smtClean="0"/>
              <a:t>)</a:t>
            </a:r>
          </a:p>
          <a:p>
            <a:pPr lvl="1" eaLnBrk="1" hangingPunct="1">
              <a:buFontTx/>
              <a:buNone/>
              <a:defRPr/>
            </a:pPr>
            <a:endParaRPr lang="en-US" sz="3200" dirty="0"/>
          </a:p>
          <a:p>
            <a:pPr eaLnBrk="1" hangingPunct="1">
              <a:defRPr/>
            </a:pPr>
            <a:r>
              <a:rPr lang="en-US" dirty="0"/>
              <a:t>Larry </a:t>
            </a:r>
            <a:r>
              <a:rPr lang="en-US" dirty="0" err="1"/>
              <a:t>Ruch</a:t>
            </a:r>
            <a:endParaRPr lang="en-US" dirty="0"/>
          </a:p>
          <a:p>
            <a:pPr lvl="1" eaLnBrk="1" hangingPunct="1">
              <a:defRPr/>
            </a:pPr>
            <a:r>
              <a:rPr lang="en-US" sz="3200" dirty="0"/>
              <a:t>Vice Principal (M-Z)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41387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IB Groups</a:t>
            </a:r>
            <a:endParaRPr lang="en-US" sz="4000" dirty="0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1:  Studies in Language and Literature</a:t>
            </a:r>
            <a:r>
              <a:rPr lang="en-US" sz="2400" dirty="0"/>
              <a:t> (Language and Literature)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2:  Language Acquisition</a:t>
            </a:r>
            <a:r>
              <a:rPr lang="en-US" sz="2400" dirty="0"/>
              <a:t>                (Spanish or French)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3:  Individuals and Societies</a:t>
            </a:r>
            <a:r>
              <a:rPr lang="en-US" sz="2400" dirty="0"/>
              <a:t>           (Geography or History or ITGS)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4:  Sciences</a:t>
            </a:r>
            <a:r>
              <a:rPr lang="en-US" sz="2400" dirty="0"/>
              <a:t>                                       (Bio. or Chem. or Phys. or Exercise Science)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5:  Mathematics</a:t>
            </a:r>
            <a:r>
              <a:rPr lang="en-US" sz="2400" dirty="0"/>
              <a:t>                            (Studies SL. or Math SL. or Math HL)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/>
              <a:t>Group 6:  Arts or electives</a:t>
            </a:r>
            <a:r>
              <a:rPr lang="en-US" sz="2400" dirty="0"/>
              <a:t>                         (Music or </a:t>
            </a:r>
            <a:r>
              <a:rPr lang="en-US" sz="2400" dirty="0" smtClean="0"/>
              <a:t>Visual </a:t>
            </a:r>
            <a:r>
              <a:rPr lang="en-US" sz="2400" dirty="0"/>
              <a:t>Arts or a second group 2-3-4)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/>
              <a:t>PLUS TOK class </a:t>
            </a:r>
            <a:r>
              <a:rPr lang="en-US" sz="2800" dirty="0"/>
              <a:t>in grade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IB   (</a:t>
            </a:r>
            <a:r>
              <a:rPr lang="en-CA"/>
              <a:t>Grade 11 </a:t>
            </a:r>
            <a:r>
              <a:rPr lang="en-CA">
                <a:sym typeface="Wingdings" pitchFamily="2" charset="2"/>
              </a:rPr>
              <a:t>12)</a:t>
            </a:r>
            <a:endParaRPr lang="en-US">
              <a:sym typeface="Wingdings" pitchFamily="2" charset="2"/>
            </a:endParaRP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Continue with IB year 2 courses.</a:t>
            </a:r>
          </a:p>
          <a:p>
            <a:pPr eaLnBrk="1" hangingPunct="1">
              <a:defRPr/>
            </a:pPr>
            <a:r>
              <a:rPr lang="en-US" dirty="0"/>
              <a:t>Add courses of interest and balance.</a:t>
            </a:r>
          </a:p>
          <a:p>
            <a:pPr eaLnBrk="1" hangingPunct="1">
              <a:defRPr/>
            </a:pPr>
            <a:r>
              <a:rPr lang="en-US" dirty="0"/>
              <a:t>Review university requirements.</a:t>
            </a:r>
          </a:p>
          <a:p>
            <a:pPr eaLnBrk="1" hangingPunct="1">
              <a:defRPr/>
            </a:pPr>
            <a:r>
              <a:rPr lang="en-US" dirty="0"/>
              <a:t>No </a:t>
            </a:r>
            <a:r>
              <a:rPr lang="en-US" dirty="0" smtClean="0"/>
              <a:t>“bonus” </a:t>
            </a:r>
            <a:r>
              <a:rPr lang="en-US" dirty="0"/>
              <a:t>for extra courses.</a:t>
            </a:r>
          </a:p>
          <a:p>
            <a:pPr eaLnBrk="1" hangingPunct="1">
              <a:defRPr/>
            </a:pPr>
            <a:r>
              <a:rPr lang="en-US" dirty="0"/>
              <a:t>See guidance </a:t>
            </a:r>
            <a:r>
              <a:rPr lang="en-US" dirty="0" err="1" smtClean="0"/>
              <a:t>counsellor</a:t>
            </a:r>
            <a:r>
              <a:rPr lang="en-US" dirty="0" smtClean="0"/>
              <a:t> </a:t>
            </a:r>
            <a:r>
              <a:rPr lang="en-US" dirty="0"/>
              <a:t>to </a:t>
            </a:r>
            <a:r>
              <a:rPr lang="en-US" dirty="0" smtClean="0"/>
              <a:t>discuss program changes as soon as possible.  Timing </a:t>
            </a:r>
            <a:r>
              <a:rPr lang="en-US" dirty="0"/>
              <a:t>is important.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Selecting Math Pathways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3600" dirty="0"/>
              <a:t>“Parents of students achieving at </a:t>
            </a:r>
            <a:r>
              <a:rPr lang="en-CA" sz="3600" b="1" dirty="0"/>
              <a:t>level 3</a:t>
            </a:r>
            <a:r>
              <a:rPr lang="en-CA" sz="3600" dirty="0"/>
              <a:t> can be confident that their children will be prepared for work in subsequent courses</a:t>
            </a:r>
            <a:r>
              <a:rPr lang="en-CA" sz="3600" dirty="0" smtClean="0"/>
              <a:t>.”</a:t>
            </a:r>
          </a:p>
          <a:p>
            <a:pPr eaLnBrk="1" hangingPunct="1">
              <a:defRPr/>
            </a:pPr>
            <a:r>
              <a:rPr lang="en-US" sz="3600" dirty="0" smtClean="0"/>
              <a:t>Discuss course level recommendations with teacher</a:t>
            </a:r>
            <a:endParaRPr lang="en-US" sz="3600" dirty="0"/>
          </a:p>
          <a:p>
            <a:pPr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77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066800"/>
            <a:ext cx="70453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304800"/>
            <a:ext cx="8025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Overview of Ontario Mathematics Pathways</a:t>
            </a:r>
            <a:endParaRPr lang="en-US" sz="2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82772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47800" y="228600"/>
            <a:ext cx="6105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Overview of IB Mathematics Pathways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College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/>
              <a:t>All programs </a:t>
            </a:r>
            <a:r>
              <a:rPr lang="en-US" dirty="0" smtClean="0"/>
              <a:t>require OSSD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ENG4C</a:t>
            </a:r>
            <a:endParaRPr lang="en-US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Some will want </a:t>
            </a:r>
            <a:r>
              <a:rPr lang="en-US" dirty="0" smtClean="0"/>
              <a:t>science (ex. SBI3C </a:t>
            </a:r>
            <a:r>
              <a:rPr lang="en-US" dirty="0"/>
              <a:t>and SCH4C </a:t>
            </a:r>
            <a:r>
              <a:rPr lang="en-US" dirty="0" smtClean="0"/>
              <a:t>).</a:t>
            </a:r>
            <a:endParaRPr lang="en-US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/>
              <a:t>Some will want </a:t>
            </a:r>
            <a:r>
              <a:rPr lang="en-US" dirty="0" smtClean="0"/>
              <a:t>math (ex. MAP4C </a:t>
            </a:r>
            <a:r>
              <a:rPr lang="en-US" dirty="0"/>
              <a:t>or </a:t>
            </a:r>
            <a:r>
              <a:rPr lang="en-US" dirty="0" smtClean="0"/>
              <a:t>MBF3C).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University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/>
              <a:t>6 </a:t>
            </a:r>
            <a:r>
              <a:rPr lang="en-US" dirty="0"/>
              <a:t>- 4 U/M courses at most universities</a:t>
            </a:r>
          </a:p>
          <a:p>
            <a:pPr eaLnBrk="1" hangingPunct="1">
              <a:defRPr/>
            </a:pPr>
            <a:r>
              <a:rPr lang="en-US" dirty="0"/>
              <a:t>5 - 4U/M courses in many Maritime </a:t>
            </a:r>
            <a:r>
              <a:rPr lang="en-US" dirty="0" smtClean="0"/>
              <a:t>universities and some programs in Ontario.</a:t>
            </a:r>
            <a:endParaRPr lang="en-US" dirty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Reminder of www.electronicinfo.ca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Fields of Study</a:t>
            </a:r>
            <a:br>
              <a:rPr lang="en-US" sz="4000"/>
            </a:br>
            <a:r>
              <a:rPr lang="en-US" sz="4000"/>
              <a:t>University</a:t>
            </a:r>
          </a:p>
        </p:txBody>
      </p:sp>
      <p:pic>
        <p:nvPicPr>
          <p:cNvPr id="239618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995488"/>
            <a:ext cx="8229600" cy="3740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16811"/>
              </p:ext>
            </p:extLst>
          </p:nvPr>
        </p:nvGraphicFramePr>
        <p:xfrm>
          <a:off x="1295400" y="533400"/>
          <a:ext cx="6477000" cy="6095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9333"/>
                <a:gridCol w="1679223"/>
                <a:gridCol w="1619250"/>
                <a:gridCol w="1739194"/>
              </a:tblGrid>
              <a:tr h="1648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Subject</a:t>
                      </a:r>
                      <a:endParaRPr lang="en-CA" sz="5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Grade 10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Grade 11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Grade 12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7975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ARTS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ADD2O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AVI2O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AMU2O	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AMR2O (*Band) (.5 credit)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 after school; must also take AMU2O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ADB3M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AMJ3M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AVI3M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AWP3O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AMU3M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AMR3M (*Band) (1 credit)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*after school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ADB4M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AMJ4M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AVI4M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AWP4O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AWM4M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AMU4M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AMR4M (*Band) (1 credit)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* after school 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1772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BUSINESS STUDIES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BBI2O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BMI3C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BAF3M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BBB4M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BOH4M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3544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CANADIAN &amp; WORLD STUDIES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CHC2D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CHC2DF (Immersion)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CHC2P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CHV2O (.5 credit)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CHA3U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CHW3M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CLU3M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CGW4U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CPW4U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CHY4U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401794"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343150" algn="l"/>
                          <a:tab pos="4286250" algn="l"/>
                          <a:tab pos="0" algn="l"/>
                          <a:tab pos="131445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CO-OPERATIVE EDUCATION	(Must take an additional 6 courses)</a:t>
                      </a:r>
                      <a:endParaRPr lang="en-CA" sz="4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COP3PD (2 credits; every other day) 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COP4PD (4 credits; every day)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2658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ENGLISH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ENG2D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ENG2P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ENG2L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ENG3C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07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ENG4C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ENG4U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1722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EWC4U 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26586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FRENCH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FSF2D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FIF2D (Immersion)	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FSF3U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7437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FIF3U (Immersion)	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FSF4U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7437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FIF4U (Immersion)	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12353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SPANISH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LWSBD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LWSCU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LWSDU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1772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GUIDANCE &amp; CAREER ED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GLC2O (.5 credit)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74041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GLE2OL 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GWL3O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HIP4O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/>
                </a:tc>
              </a:tr>
              <a:tr h="7975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HEALTH &amp; PHYSICAL EDUCATION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PAF2OP (female)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PPL2OP (female)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PPL2O1 (Immersion female)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PPL2OQ (male)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PPL2O2 (Immersion male)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PAD2O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PAR2O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PPL3OP (female) 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PPL3OQ (male)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PAD3O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PAF3O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PAR3O                              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PPL4OP (female) 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PPL4OQ (male)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PAF4O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PAR4O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PSK4U                             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265861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COMPUTER STUDIES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ICS2O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ICS3U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ICS4U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3544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INTERDISPLINARY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STUDIES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GPP3O (LINK CREW)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IDP4U 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(LINK CREW *application required)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8861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NATIVE STUDIES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NBV3C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4431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MATHEMATICS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MPM2D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MFM2P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MAT2L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MCR3U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MCF3M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MBF3C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MEL3E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MHF4U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MCV4U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MDM4U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MAP4C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MEL4E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35448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SCIENCE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SNC2D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SNC2DF (Immersion)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SNC2P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SNC2L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SBI3C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SBI3U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SCH3U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SPH3U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fr-CA" sz="400">
                          <a:effectLst/>
                        </a:rPr>
                        <a:t>SBI4U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SCH4U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SPH4U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SES4U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1772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SOCIAL SCIENCES AND HUMANITIES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HSP3U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HRT3M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HSB4U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HSE4M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  <a:tr h="88620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TECHNOLOGY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CA" sz="5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2611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TGJ2O 	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TDJ3M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7705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TGJ3M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TGP3M (yearbook)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683260" algn="l"/>
                          <a:tab pos="2400300" algn="l"/>
                        </a:tabLst>
                      </a:pPr>
                      <a:r>
                        <a:rPr lang="en-US" sz="400">
                          <a:effectLst/>
                        </a:rPr>
                        <a:t> </a:t>
                      </a:r>
                      <a:endParaRPr lang="en-CA" sz="50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TDJ4M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TGJ4M (film)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TGP4M (yearbook)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*TGV4M (</a:t>
                      </a:r>
                      <a:r>
                        <a:rPr lang="en-US" sz="400" dirty="0" err="1">
                          <a:effectLst/>
                        </a:rPr>
                        <a:t>CougarVision</a:t>
                      </a:r>
                      <a:r>
                        <a:rPr lang="en-US" sz="400" dirty="0">
                          <a:effectLst/>
                        </a:rPr>
                        <a:t>)/*IDC4U (Television &amp; Media Production)</a:t>
                      </a:r>
                      <a:endParaRPr lang="en-CA" sz="5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l"/>
                          <a:tab pos="2400300" algn="l"/>
                        </a:tabLst>
                      </a:pPr>
                      <a:r>
                        <a:rPr lang="en-US" sz="400" dirty="0">
                          <a:effectLst/>
                        </a:rPr>
                        <a:t>*</a:t>
                      </a:r>
                      <a:r>
                        <a:rPr lang="en-US" sz="400" dirty="0" err="1">
                          <a:effectLst/>
                        </a:rPr>
                        <a:t>corequisites</a:t>
                      </a:r>
                      <a:r>
                        <a:rPr lang="en-US" sz="400" dirty="0">
                          <a:effectLst/>
                        </a:rPr>
                        <a:t>; IDC4U scheduled outside timetable</a:t>
                      </a:r>
                      <a:endParaRPr lang="en-CA" sz="500" dirty="0">
                        <a:effectLst/>
                        <a:latin typeface="Times"/>
                        <a:ea typeface="Times"/>
                        <a:cs typeface="Times New Roman"/>
                      </a:endParaRPr>
                    </a:p>
                  </a:txBody>
                  <a:tcPr marL="27502" marR="27502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62200" y="76200"/>
            <a:ext cx="3683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1800" dirty="0" smtClean="0"/>
              <a:t>Colonel By Courses Overview:</a:t>
            </a:r>
            <a:endParaRPr lang="en-CA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8506356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Plan your future – </a:t>
            </a:r>
            <a:br>
              <a:rPr lang="en-US" sz="4000"/>
            </a:br>
            <a:endParaRPr lang="en-US" sz="400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/>
              <a:t>Cooperative education is a wonderful opportunity for students to better understand themselves and the world of work.</a:t>
            </a:r>
          </a:p>
          <a:p>
            <a:pPr eaLnBrk="1" hangingPunct="1">
              <a:defRPr/>
            </a:pPr>
            <a:endParaRPr lang="en-CA"/>
          </a:p>
          <a:p>
            <a:pPr eaLnBrk="1" hangingPunct="1">
              <a:defRPr/>
            </a:pPr>
            <a:r>
              <a:rPr lang="en-CA"/>
              <a:t>Fits most students’ schedules in Grade 11 and many for grade 12 (depending on pathway).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Guidance and Student Services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Jill </a:t>
            </a:r>
            <a:r>
              <a:rPr lang="en-US" dirty="0" err="1"/>
              <a:t>Badgery</a:t>
            </a:r>
            <a:r>
              <a:rPr lang="en-US" dirty="0"/>
              <a:t>  (</a:t>
            </a:r>
            <a:r>
              <a:rPr lang="en-US" dirty="0" smtClean="0"/>
              <a:t>A-G)</a:t>
            </a:r>
            <a:endParaRPr lang="en-US" dirty="0"/>
          </a:p>
          <a:p>
            <a:pPr lvl="1" eaLnBrk="1" hangingPunct="1">
              <a:defRPr/>
            </a:pPr>
            <a:r>
              <a:rPr lang="en-US" u="sng" dirty="0"/>
              <a:t>j</a:t>
            </a:r>
            <a:r>
              <a:rPr lang="en-US" dirty="0">
                <a:hlinkClick r:id="rId3"/>
              </a:rPr>
              <a:t>ill.badgery@ocdsb.ca</a:t>
            </a:r>
            <a:endParaRPr lang="en-US" dirty="0"/>
          </a:p>
          <a:p>
            <a:pPr lvl="1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Sarah Storey  </a:t>
            </a:r>
            <a:r>
              <a:rPr lang="en-US" dirty="0" smtClean="0"/>
              <a:t>(H-O)</a:t>
            </a:r>
            <a:endParaRPr lang="en-US" dirty="0"/>
          </a:p>
          <a:p>
            <a:pPr lvl="1" eaLnBrk="1" hangingPunct="1">
              <a:defRPr/>
            </a:pPr>
            <a:r>
              <a:rPr lang="en-US" u="sng" dirty="0"/>
              <a:t>sarah</a:t>
            </a:r>
            <a:r>
              <a:rPr lang="en-US" dirty="0">
                <a:hlinkClick r:id="rId4"/>
              </a:rPr>
              <a:t>.storey@ocdsb.ca</a:t>
            </a:r>
            <a:endParaRPr lang="en-US" dirty="0"/>
          </a:p>
          <a:p>
            <a:pPr lvl="1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Rachel </a:t>
            </a:r>
            <a:r>
              <a:rPr lang="en-US" dirty="0" err="1"/>
              <a:t>Nakashoji</a:t>
            </a:r>
            <a:r>
              <a:rPr lang="en-US" dirty="0"/>
              <a:t> </a:t>
            </a:r>
            <a:r>
              <a:rPr lang="en-US" dirty="0" smtClean="0"/>
              <a:t>(P-Z</a:t>
            </a:r>
            <a:r>
              <a:rPr lang="en-US" dirty="0"/>
              <a:t>)</a:t>
            </a:r>
          </a:p>
          <a:p>
            <a:pPr lvl="1" eaLnBrk="1" hangingPunct="1">
              <a:defRPr/>
            </a:pPr>
            <a:r>
              <a:rPr lang="en-US" u="sng" dirty="0"/>
              <a:t>r</a:t>
            </a:r>
            <a:r>
              <a:rPr lang="en-US" dirty="0">
                <a:hlinkClick r:id="rId5"/>
              </a:rPr>
              <a:t>achel.nakashoji@ocdsb.ca</a:t>
            </a:r>
            <a:endParaRPr lang="en-US" dirty="0"/>
          </a:p>
          <a:p>
            <a:pPr lvl="1" eaLnBrk="1" hangingPunct="1"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sz="4000" smtClean="0">
                <a:effectLst/>
              </a:rPr>
              <a:t>Plan Your Future</a:t>
            </a:r>
            <a:br>
              <a:rPr lang="en-US" altLang="en-US" sz="4000" smtClean="0">
                <a:effectLst/>
              </a:rPr>
            </a:br>
            <a:r>
              <a:rPr lang="en-US" altLang="en-US" sz="4000" smtClean="0">
                <a:effectLst/>
              </a:rPr>
              <a:t>Cooperative Education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58200" cy="48006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smtClean="0">
                <a:effectLst/>
              </a:rPr>
              <a:t>A great opportunity for experiential learning.</a:t>
            </a:r>
          </a:p>
          <a:p>
            <a:pPr>
              <a:lnSpc>
                <a:spcPct val="90000"/>
              </a:lnSpc>
            </a:pPr>
            <a:endParaRPr lang="en-US" altLang="en-US" sz="160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n-US" altLang="en-US" sz="2800" smtClean="0">
                <a:effectLst/>
              </a:rPr>
              <a:t>Try out a job and see how it feels.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en-US" sz="140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n-US" altLang="en-US" sz="2800" smtClean="0">
                <a:effectLst/>
              </a:rPr>
              <a:t>2 periods every second day in the afternoon (COP 3PD*) – 2 credits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smtClean="0">
                <a:effectLst/>
              </a:rPr>
              <a:t>					OR</a:t>
            </a:r>
          </a:p>
          <a:p>
            <a:pPr>
              <a:lnSpc>
                <a:spcPct val="90000"/>
              </a:lnSpc>
            </a:pPr>
            <a:r>
              <a:rPr lang="en-US" altLang="en-US" sz="2800" smtClean="0">
                <a:effectLst/>
              </a:rPr>
              <a:t>2 periods every afternoon (COP4PD*) – 4 credits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smtClean="0">
                <a:effectLst/>
              </a:rPr>
              <a:t>* </a:t>
            </a:r>
            <a:r>
              <a:rPr lang="en-US" altLang="en-US" sz="2400" i="1" smtClean="0">
                <a:effectLst/>
              </a:rPr>
              <a:t>Under Guidance/Career Ed. in Career Cruising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Plan your future</a:t>
            </a:r>
            <a:br>
              <a:rPr lang="en-US" sz="4000" smtClean="0"/>
            </a:br>
            <a:r>
              <a:rPr lang="en-US" sz="4000" smtClean="0"/>
              <a:t>Co-operative Education</a:t>
            </a:r>
          </a:p>
        </p:txBody>
      </p:sp>
      <p:pic>
        <p:nvPicPr>
          <p:cNvPr id="242690" name="Picture 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" y="1371600"/>
            <a:ext cx="3429000" cy="2400300"/>
          </a:xfrm>
        </p:spPr>
      </p:pic>
      <p:pic>
        <p:nvPicPr>
          <p:cNvPr id="242691" name="Picture 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00600" y="1371600"/>
            <a:ext cx="3486150" cy="2400300"/>
          </a:xfrm>
        </p:spPr>
      </p:pic>
      <p:pic>
        <p:nvPicPr>
          <p:cNvPr id="242692" name="Picture 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14400" y="3962400"/>
            <a:ext cx="3419475" cy="2438400"/>
          </a:xfrm>
        </p:spPr>
      </p:pic>
      <p:pic>
        <p:nvPicPr>
          <p:cNvPr id="242693" name="Picture 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800600" y="3924300"/>
            <a:ext cx="3495675" cy="2476500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2667000"/>
            <a:ext cx="6757988" cy="1447800"/>
          </a:xfrm>
        </p:spPr>
        <p:txBody>
          <a:bodyPr anchor="b" anchorCtr="0"/>
          <a:lstStyle/>
          <a:p>
            <a:pPr eaLnBrk="1" hangingPunct="1">
              <a:defRPr/>
            </a:pPr>
            <a:r>
              <a:rPr lang="en-US" sz="6300"/>
              <a:t/>
            </a:r>
            <a:br>
              <a:rPr lang="en-US" sz="6300"/>
            </a:br>
            <a:r>
              <a:rPr lang="en-US" sz="6300"/>
              <a:t/>
            </a:r>
            <a:br>
              <a:rPr lang="en-US" sz="6300"/>
            </a:br>
            <a:r>
              <a:rPr lang="en-US" sz="6300"/>
              <a:t/>
            </a:r>
            <a:br>
              <a:rPr lang="en-US" sz="6300"/>
            </a:br>
            <a:r>
              <a:rPr lang="en-US" sz="6300"/>
              <a:t/>
            </a:r>
            <a:br>
              <a:rPr lang="en-US" sz="6300"/>
            </a:br>
            <a:r>
              <a:rPr lang="en-US" sz="6300"/>
              <a:t>SHSM</a:t>
            </a:r>
            <a:br>
              <a:rPr lang="en-US" sz="6300"/>
            </a:br>
            <a:r>
              <a:rPr lang="en-US" sz="4200"/>
              <a:t>Specialist High Skills Major</a:t>
            </a:r>
            <a:br>
              <a:rPr lang="en-US" sz="4200"/>
            </a:br>
            <a:r>
              <a:rPr lang="en-US" sz="6300"/>
              <a:t/>
            </a:r>
            <a:br>
              <a:rPr lang="en-US" sz="6300"/>
            </a:br>
            <a:endParaRPr lang="en-US" sz="6300"/>
          </a:p>
        </p:txBody>
      </p:sp>
      <p:sp>
        <p:nvSpPr>
          <p:cNvPr id="123907" name="Subtitle 2"/>
          <p:cNvSpPr>
            <a:spLocks noGrp="1"/>
          </p:cNvSpPr>
          <p:nvPr>
            <p:ph type="subTitle" idx="4294967295"/>
          </p:nvPr>
        </p:nvSpPr>
        <p:spPr>
          <a:xfrm>
            <a:off x="381000" y="2819400"/>
            <a:ext cx="8343900" cy="1752600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endParaRPr lang="en-US" sz="3600"/>
          </a:p>
          <a:p>
            <a:pPr marL="0" indent="0" algn="ctr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sz="3600"/>
              <a:t>Arts and Culture – </a:t>
            </a:r>
          </a:p>
          <a:p>
            <a:pPr marL="0" indent="0" algn="ctr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en-US" sz="3600"/>
              <a:t>Digital Media and Production</a:t>
            </a:r>
          </a:p>
          <a:p>
            <a:pPr marL="0" indent="0" algn="r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endParaRPr lang="en-US" sz="2900" i="1"/>
          </a:p>
          <a:p>
            <a:pPr marL="0" indent="0" algn="r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endParaRPr lang="en-US" sz="2900" i="1"/>
          </a:p>
          <a:p>
            <a:pPr marL="0" indent="0" algn="r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endParaRPr lang="en-US" sz="2900" i="1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1"/>
          <p:cNvSpPr>
            <a:spLocks noGrp="1"/>
          </p:cNvSpPr>
          <p:nvPr>
            <p:ph type="title" idx="4294967295"/>
          </p:nvPr>
        </p:nvSpPr>
        <p:spPr/>
        <p:txBody>
          <a:bodyPr anchor="b" anchorCtr="0"/>
          <a:lstStyle/>
          <a:p>
            <a:pPr eaLnBrk="1" hangingPunct="1">
              <a:defRPr/>
            </a:pPr>
            <a:r>
              <a:rPr lang="en-US"/>
              <a:t>What is a SHSM?</a:t>
            </a:r>
          </a:p>
        </p:txBody>
      </p:sp>
      <p:sp>
        <p:nvSpPr>
          <p:cNvPr id="124931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282575" indent="-282575" eaLnBrk="1" hangingPunct="1">
              <a:defRPr/>
            </a:pPr>
            <a:r>
              <a:rPr lang="en-US" sz="2400" dirty="0"/>
              <a:t>Includes a bundle of major and other required credits</a:t>
            </a:r>
          </a:p>
          <a:p>
            <a:pPr marL="282575" indent="-282575" eaLnBrk="1" hangingPunct="1">
              <a:defRPr/>
            </a:pPr>
            <a:r>
              <a:rPr lang="en-US" sz="2400" dirty="0"/>
              <a:t>Certification and in-depth training in a chosen employment sector</a:t>
            </a:r>
          </a:p>
          <a:p>
            <a:pPr marL="282575" indent="-282575" eaLnBrk="1" hangingPunct="1">
              <a:defRPr/>
            </a:pPr>
            <a:r>
              <a:rPr lang="en-US" sz="2400" dirty="0"/>
              <a:t>Taken in grade 11 and grade 12</a:t>
            </a:r>
          </a:p>
          <a:p>
            <a:pPr marL="282575" indent="-282575" eaLnBrk="1" hangingPunct="1">
              <a:defRPr/>
            </a:pPr>
            <a:r>
              <a:rPr lang="en-US" sz="2400" dirty="0" smtClean="0"/>
              <a:t>Available for all pathways.</a:t>
            </a:r>
            <a:endParaRPr lang="en-US" sz="2400" dirty="0"/>
          </a:p>
          <a:p>
            <a:pPr marL="282575" indent="-282575" eaLnBrk="1" hangingPunct="1">
              <a:defRPr/>
            </a:pPr>
            <a:r>
              <a:rPr lang="en-US" sz="2400" dirty="0"/>
              <a:t>Successful completion leads to a Red Seal on the </a:t>
            </a:r>
            <a:r>
              <a:rPr lang="en-US" sz="2400" dirty="0" smtClean="0"/>
              <a:t>OSSD.</a:t>
            </a:r>
            <a:endParaRPr lang="en-US" sz="2400" dirty="0"/>
          </a:p>
          <a:p>
            <a:pPr marL="282575" indent="-282575" eaLnBrk="1" hangingPunct="1">
              <a:defRPr/>
            </a:pPr>
            <a:r>
              <a:rPr lang="en-US" sz="2400" dirty="0"/>
              <a:t>A supplementary option sheet is required</a:t>
            </a:r>
          </a:p>
          <a:p>
            <a:pPr marL="282575" indent="-282575" eaLnBrk="1" hangingPunct="1">
              <a:buFont typeface="Wingdings" pitchFamily="2" charset="2"/>
              <a:buNone/>
              <a:defRPr/>
            </a:pPr>
            <a:endParaRPr lang="en-US" sz="2400" dirty="0"/>
          </a:p>
          <a:p>
            <a:pPr marL="282575" indent="-282575" eaLnBrk="1" hangingPunct="1"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75" name="Group 51"/>
          <p:cNvGraphicFramePr>
            <a:graphicFrameLocks noGrp="1"/>
          </p:cNvGraphicFramePr>
          <p:nvPr/>
        </p:nvGraphicFramePr>
        <p:xfrm>
          <a:off x="1060450" y="1479550"/>
          <a:ext cx="7265988" cy="4257994"/>
        </p:xfrm>
        <a:graphic>
          <a:graphicData uri="http://schemas.openxmlformats.org/drawingml/2006/table">
            <a:tbl>
              <a:tblPr/>
              <a:tblGrid>
                <a:gridCol w="1046163"/>
                <a:gridCol w="1244600"/>
                <a:gridCol w="1244600"/>
                <a:gridCol w="1243012"/>
                <a:gridCol w="1244600"/>
                <a:gridCol w="1243013"/>
              </a:tblGrid>
              <a:tr h="576263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SHSM–Arts and Culture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07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  <a:tab pos="2743200" algn="ctr"/>
                          <a:tab pos="5486400" algn="r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Credits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Apprenticeship training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Gr. 11       Gr. 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College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Gr. 11      Gr. 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University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Gr. 11      Gr. 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Workplace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Gr. 11      Gr. 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492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  <a:tab pos="2743200" algn="ctr"/>
                          <a:tab pos="5486400" algn="r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Major Credits </a:t>
                      </a:r>
                      <a:r>
                        <a:rPr kumimoji="0" lang="en-CA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(may include maximum of 1 Cooperative Education credit)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  <a:tab pos="2743200" algn="ctr"/>
                          <a:tab pos="5486400" algn="r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4*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4*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4*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4*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GB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includes content delivered in the sector’s context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English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1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Business Studies or Canadian and World Studies or Additional Cooperative Education credit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Cooperative Education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52400" algn="l"/>
                        </a:tabLst>
                      </a:pPr>
                      <a:r>
                        <a:rPr kumimoji="0" lang="en-CA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Total number of credits 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Times New Roman" pitchFamily="18" charset="0"/>
                        </a:rPr>
                        <a:t>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pitchFamily="34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29074" name="Title 1"/>
          <p:cNvSpPr>
            <a:spLocks noGrp="1"/>
          </p:cNvSpPr>
          <p:nvPr>
            <p:ph type="title" idx="4294967295"/>
          </p:nvPr>
        </p:nvSpPr>
        <p:spPr>
          <a:xfrm>
            <a:off x="457200" y="277813"/>
            <a:ext cx="8229600" cy="814387"/>
          </a:xfrm>
        </p:spPr>
        <p:txBody>
          <a:bodyPr anchor="b" anchorCtr="0"/>
          <a:lstStyle/>
          <a:p>
            <a:pPr eaLnBrk="1" hangingPunct="1">
              <a:defRPr/>
            </a:pPr>
            <a:r>
              <a:rPr lang="en-US"/>
              <a:t>Digital Media and Production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1828800" y="228600"/>
            <a:ext cx="5148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3600"/>
              <a:t>Dual Credit Programs</a:t>
            </a:r>
            <a:endParaRPr lang="en-CA" altLang="en-US" sz="3600"/>
          </a:p>
        </p:txBody>
      </p:sp>
      <p:sp>
        <p:nvSpPr>
          <p:cNvPr id="3" name="Rectangle 2"/>
          <p:cNvSpPr/>
          <p:nvPr/>
        </p:nvSpPr>
        <p:spPr>
          <a:xfrm>
            <a:off x="838200" y="1444625"/>
            <a:ext cx="7467600" cy="4246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Through the </a:t>
            </a:r>
            <a:r>
              <a:rPr lang="en-US" u="sng" dirty="0">
                <a:hlinkClick r:id="rId2"/>
              </a:rPr>
              <a:t>Dual Credit Program</a:t>
            </a:r>
            <a:r>
              <a:rPr lang="en-US" dirty="0"/>
              <a:t> high school students have the opportunity to earn up to 4 dual credits by taking part in apprenticeship training and college courses. Students enrolled in the program can earn both high school and college credits upon successful course completion. </a:t>
            </a:r>
          </a:p>
          <a:p>
            <a:pPr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Classes attended at Algonquin College – must fit into your timetable.</a:t>
            </a:r>
          </a:p>
          <a:p>
            <a:pPr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Dual credit programs are linked to the </a:t>
            </a:r>
            <a:r>
              <a:rPr lang="en-US" u="sng" dirty="0">
                <a:hlinkClick r:id="rId3" tooltip="Ontario Youth Apprenticeship Program (OYAP"/>
              </a:rPr>
              <a:t>Ontario Youth Apprenticeship Program (OYAP</a:t>
            </a:r>
            <a:r>
              <a:rPr lang="en-US" dirty="0"/>
              <a:t>).</a:t>
            </a:r>
          </a:p>
          <a:p>
            <a:pPr>
              <a:defRPr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Discuss with your guidance counsellor if you feel this program is of interest to you.</a:t>
            </a:r>
            <a:br>
              <a:rPr lang="en-US" dirty="0"/>
            </a:b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3124200" y="685800"/>
            <a:ext cx="269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E-Learning</a:t>
            </a:r>
          </a:p>
          <a:p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685800" y="1828800"/>
            <a:ext cx="8243888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E-learning courses available in Career Cruising.</a:t>
            </a:r>
          </a:p>
          <a:p>
            <a:pPr>
              <a:defRPr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Separate supplementary option sheet required (available in Guidance office).</a:t>
            </a:r>
          </a:p>
          <a:p>
            <a:pPr>
              <a:defRPr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Students are</a:t>
            </a:r>
            <a:r>
              <a:rPr lang="en-US" sz="2400" dirty="0" smtClean="0"/>
              <a:t> </a:t>
            </a:r>
            <a:r>
              <a:rPr lang="en-US" sz="2400" dirty="0"/>
              <a:t>forced to choose an extra course </a:t>
            </a:r>
          </a:p>
          <a:p>
            <a:pPr>
              <a:defRPr/>
            </a:pPr>
            <a:r>
              <a:rPr lang="en-US" sz="2400" dirty="0"/>
              <a:t>   (in case </a:t>
            </a:r>
            <a:r>
              <a:rPr lang="en-US" dirty="0" smtClean="0"/>
              <a:t>they</a:t>
            </a:r>
            <a:r>
              <a:rPr lang="en-US" sz="2400" dirty="0" smtClean="0"/>
              <a:t> </a:t>
            </a:r>
            <a:r>
              <a:rPr lang="en-US" sz="2400" dirty="0"/>
              <a:t>are not able to get into </a:t>
            </a:r>
            <a:r>
              <a:rPr lang="en-US" sz="2400" dirty="0" smtClean="0"/>
              <a:t>the</a:t>
            </a:r>
          </a:p>
          <a:p>
            <a:pPr>
              <a:defRPr/>
            </a:pPr>
            <a:r>
              <a:rPr lang="en-US" dirty="0" smtClean="0"/>
              <a:t>   </a:t>
            </a:r>
            <a:r>
              <a:rPr lang="en-US" sz="2400" dirty="0" smtClean="0"/>
              <a:t> requested e-course</a:t>
            </a:r>
            <a:r>
              <a:rPr lang="en-US" sz="2400" dirty="0"/>
              <a:t>).</a:t>
            </a:r>
            <a:endParaRPr lang="en-CA" sz="24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Summer </a:t>
            </a:r>
            <a:r>
              <a:rPr lang="en-US" dirty="0" smtClean="0"/>
              <a:t>School</a:t>
            </a:r>
            <a:endParaRPr lang="en-US" dirty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000" dirty="0" smtClean="0"/>
              <a:t>March/April/May registration completed online through Career Cruising.</a:t>
            </a:r>
            <a:endParaRPr lang="en-US" sz="3000" dirty="0"/>
          </a:p>
          <a:p>
            <a:pPr eaLnBrk="1" hangingPunct="1">
              <a:defRPr/>
            </a:pPr>
            <a:r>
              <a:rPr lang="en-US" sz="3000" dirty="0"/>
              <a:t>Reach </a:t>
            </a:r>
            <a:r>
              <a:rPr lang="en-US" sz="3000" dirty="0" smtClean="0"/>
              <a:t>Ahead </a:t>
            </a:r>
            <a:r>
              <a:rPr lang="en-US" sz="3000" dirty="0"/>
              <a:t>and Make up</a:t>
            </a:r>
          </a:p>
          <a:p>
            <a:pPr eaLnBrk="1" hangingPunct="1">
              <a:defRPr/>
            </a:pPr>
            <a:r>
              <a:rPr lang="en-US" sz="3000" dirty="0"/>
              <a:t>July </a:t>
            </a:r>
            <a:r>
              <a:rPr lang="en-US" sz="3000" dirty="0" smtClean="0"/>
              <a:t>(3.5 weeks)</a:t>
            </a:r>
            <a:endParaRPr lang="en-US" sz="3000" dirty="0"/>
          </a:p>
          <a:p>
            <a:pPr eaLnBrk="1" hangingPunct="1">
              <a:defRPr/>
            </a:pPr>
            <a:r>
              <a:rPr lang="en-US" sz="3000" dirty="0"/>
              <a:t>Mostly compulsory courses with some </a:t>
            </a:r>
            <a:r>
              <a:rPr lang="en-US" sz="3000" dirty="0" smtClean="0"/>
              <a:t>electives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Summer School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4114800"/>
            <a:ext cx="8229600" cy="5008563"/>
          </a:xfrm>
        </p:spPr>
        <p:txBody>
          <a:bodyPr/>
          <a:lstStyle/>
          <a:p>
            <a:pPr eaLnBrk="1" hangingPunct="1">
              <a:buFontTx/>
              <a:buChar char="•"/>
              <a:defRPr/>
            </a:pPr>
            <a:endParaRPr lang="en-US" altLang="en-US" sz="2800" dirty="0"/>
          </a:p>
          <a:p>
            <a:pPr eaLnBrk="1" hangingPunct="1">
              <a:buFontTx/>
              <a:buNone/>
              <a:defRPr/>
            </a:pPr>
            <a:r>
              <a:rPr lang="en-US" altLang="en-US" sz="2800" dirty="0"/>
              <a:t>*Course </a:t>
            </a:r>
            <a:r>
              <a:rPr lang="en-US" altLang="en-US" sz="2800" dirty="0" smtClean="0"/>
              <a:t>Selection:  Note </a:t>
            </a:r>
            <a:r>
              <a:rPr lang="en-US" altLang="en-US" sz="2800" dirty="0"/>
              <a:t>on your Course Selection </a:t>
            </a:r>
            <a:r>
              <a:rPr lang="en-US" altLang="en-US" sz="2800" i="1" dirty="0"/>
              <a:t>print out</a:t>
            </a:r>
            <a:r>
              <a:rPr lang="en-US" altLang="en-US" sz="2800" dirty="0"/>
              <a:t> your intention to take summer school.  This is </a:t>
            </a:r>
            <a:r>
              <a:rPr lang="en-US" altLang="en-US" sz="2800" b="1" dirty="0"/>
              <a:t>NOT</a:t>
            </a:r>
            <a:r>
              <a:rPr lang="en-US" altLang="en-US" sz="2800" dirty="0"/>
              <a:t> an official summer school registration.</a:t>
            </a:r>
          </a:p>
          <a:p>
            <a:pPr eaLnBrk="1" hangingPunct="1">
              <a:buFontTx/>
              <a:buNone/>
              <a:defRPr/>
            </a:pPr>
            <a:endParaRPr lang="en-US" altLang="en-US" sz="2800" dirty="0"/>
          </a:p>
        </p:txBody>
      </p:sp>
      <p:pic>
        <p:nvPicPr>
          <p:cNvPr id="25293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7924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Course changes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Conflicts may occur. Choose alternates.</a:t>
            </a:r>
          </a:p>
          <a:p>
            <a:pPr eaLnBrk="1" hangingPunct="1">
              <a:defRPr/>
            </a:pPr>
            <a:r>
              <a:rPr lang="en-US" dirty="0" smtClean="0"/>
              <a:t>Priority </a:t>
            </a:r>
            <a:r>
              <a:rPr lang="en-US" dirty="0"/>
              <a:t>is given to compulsory credits/ graduation requirements.</a:t>
            </a:r>
          </a:p>
          <a:p>
            <a:pPr eaLnBrk="1" hangingPunct="1">
              <a:defRPr/>
            </a:pPr>
            <a:r>
              <a:rPr lang="en-US" dirty="0" smtClean="0"/>
              <a:t>Consider course choices carefully.</a:t>
            </a:r>
            <a:endParaRPr lang="en-US" dirty="0"/>
          </a:p>
          <a:p>
            <a:pPr eaLnBrk="1" hangingPunct="1">
              <a:defRPr/>
            </a:pPr>
            <a:r>
              <a:rPr lang="en-US" dirty="0" smtClean="0"/>
              <a:t>Changes are not always possible.</a:t>
            </a:r>
            <a:endParaRPr lang="en-US" dirty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4800"/>
              <a:t>Student success is directly related to the selection of the appropriate pathway.</a:t>
            </a:r>
            <a:endParaRPr lang="en-US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QUESTIONS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Please contact your guidance </a:t>
            </a:r>
            <a:r>
              <a:rPr lang="en-US" dirty="0" err="1" smtClean="0"/>
              <a:t>counsellor</a:t>
            </a:r>
            <a:r>
              <a:rPr lang="en-US" dirty="0" smtClean="0"/>
              <a:t> with questions. Appointments can be booked online at </a:t>
            </a:r>
            <a:r>
              <a:rPr lang="en-US" dirty="0" smtClean="0">
                <a:hlinkClick r:id="rId3"/>
              </a:rPr>
              <a:t>www.colonelby.com</a:t>
            </a:r>
            <a:r>
              <a:rPr lang="en-US" dirty="0" smtClean="0"/>
              <a:t> </a:t>
            </a:r>
            <a:r>
              <a:rPr lang="en-US" sz="2400" dirty="0" smtClean="0"/>
              <a:t>(</a:t>
            </a:r>
            <a:r>
              <a:rPr lang="en-US" sz="2000" dirty="0" smtClean="0"/>
              <a:t>Admin--Guidance</a:t>
            </a:r>
            <a:r>
              <a:rPr lang="en-US" sz="2400" dirty="0" smtClean="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hlinkClick r:id="rId4"/>
              </a:rPr>
              <a:t>jill.badgery@ocdsb.ca</a:t>
            </a:r>
            <a:r>
              <a:rPr lang="en-US" dirty="0" smtClean="0"/>
              <a:t>  (A-G)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hlinkClick r:id="rId5"/>
              </a:rPr>
              <a:t>sarah.storey@ocdsb.ca</a:t>
            </a:r>
            <a:r>
              <a:rPr lang="en-US" dirty="0" smtClean="0"/>
              <a:t>  (H-O)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hlinkClick r:id="rId6"/>
              </a:rPr>
              <a:t>rachel.nakashoji@ocdsb.ca</a:t>
            </a:r>
            <a:r>
              <a:rPr lang="en-US" dirty="0" smtClean="0"/>
              <a:t> (P-Z)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CA" sz="7200" dirty="0" smtClean="0"/>
              <a:t>     Thank you.</a:t>
            </a:r>
          </a:p>
          <a:p>
            <a:pPr eaLnBrk="1" hangingPunct="1">
              <a:buFont typeface="Wingdings" pitchFamily="2" charset="2"/>
              <a:buNone/>
            </a:pPr>
            <a:endParaRPr lang="en-CA" sz="7200" dirty="0" smtClean="0"/>
          </a:p>
          <a:p>
            <a:pPr algn="ctr" eaLnBrk="1" hangingPunct="1">
              <a:buFont typeface="Wingdings" pitchFamily="2" charset="2"/>
              <a:buNone/>
            </a:pPr>
            <a:r>
              <a:rPr lang="en-CA" sz="2800" dirty="0" smtClean="0"/>
              <a:t>Slides shows and resources available at </a:t>
            </a:r>
            <a:r>
              <a:rPr lang="en-CA" sz="2800" dirty="0" smtClean="0">
                <a:hlinkClick r:id="rId3"/>
              </a:rPr>
              <a:t>www.colonelby.com</a:t>
            </a:r>
            <a:r>
              <a:rPr lang="en-CA" sz="2800" dirty="0" smtClean="0"/>
              <a:t>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CA" sz="2400" dirty="0" smtClean="0"/>
              <a:t>(under Colonel By School News)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CA" dirty="0"/>
              <a:t>OCDSB Course Calendar </a:t>
            </a:r>
            <a:r>
              <a:rPr lang="en-CA" dirty="0" smtClean="0"/>
              <a:t>2018-2019</a:t>
            </a:r>
            <a:endParaRPr lang="en-CA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CA" dirty="0"/>
              <a:t>			</a:t>
            </a:r>
            <a:r>
              <a:rPr lang="en-CA" sz="2000" dirty="0"/>
              <a:t>No paper </a:t>
            </a:r>
            <a:r>
              <a:rPr lang="en-CA" sz="2000" dirty="0" smtClean="0"/>
              <a:t>version of School </a:t>
            </a:r>
            <a:r>
              <a:rPr lang="en-CA" sz="2000" dirty="0"/>
              <a:t>Course </a:t>
            </a:r>
            <a:r>
              <a:rPr lang="en-CA" sz="2000" dirty="0" smtClean="0"/>
              <a:t>Guide</a:t>
            </a:r>
            <a:endParaRPr lang="en-CA" dirty="0"/>
          </a:p>
          <a:p>
            <a:pPr eaLnBrk="1" hangingPunct="1">
              <a:defRPr/>
            </a:pPr>
            <a:r>
              <a:rPr lang="en-CA" dirty="0" smtClean="0">
                <a:hlinkClick r:id="rId3"/>
              </a:rPr>
              <a:t>www.colonelby.com</a:t>
            </a:r>
            <a:endParaRPr lang="en-CA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CA" dirty="0"/>
              <a:t>	- </a:t>
            </a:r>
            <a:r>
              <a:rPr lang="en-CA" sz="2800" dirty="0"/>
              <a:t>Useful </a:t>
            </a:r>
            <a:r>
              <a:rPr lang="en-CA" sz="2800" dirty="0" smtClean="0"/>
              <a:t>Links</a:t>
            </a:r>
            <a:r>
              <a:rPr lang="en-CA" dirty="0" smtClean="0"/>
              <a:t>     </a:t>
            </a:r>
            <a:r>
              <a:rPr lang="en-CA" sz="2800" dirty="0" smtClean="0"/>
              <a:t>School Course Guide</a:t>
            </a:r>
            <a:endParaRPr lang="en-CA" sz="28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CA" dirty="0"/>
              <a:t>	- </a:t>
            </a:r>
            <a:r>
              <a:rPr lang="en-CA" sz="2400" dirty="0" smtClean="0"/>
              <a:t>Colonel By News</a:t>
            </a:r>
            <a:r>
              <a:rPr lang="en-CA" sz="2800" dirty="0" smtClean="0"/>
              <a:t>     </a:t>
            </a:r>
            <a:r>
              <a:rPr lang="en-CA" sz="2400" dirty="0" smtClean="0"/>
              <a:t>Course </a:t>
            </a:r>
            <a:r>
              <a:rPr lang="en-CA" sz="2400" dirty="0"/>
              <a:t>Selection </a:t>
            </a:r>
            <a:r>
              <a:rPr lang="en-CA" sz="2200" dirty="0" smtClean="0"/>
              <a:t>2018-2019</a:t>
            </a:r>
            <a:endParaRPr lang="en-CA" sz="2200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CA" dirty="0"/>
              <a:t>	- </a:t>
            </a:r>
            <a:r>
              <a:rPr lang="en-CA" sz="2400" dirty="0" smtClean="0"/>
              <a:t>Course planning worksheets and slide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CA" sz="2400" dirty="0" smtClean="0"/>
              <a:t>      presentations available</a:t>
            </a:r>
            <a:endParaRPr lang="en-CA" sz="2400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3505200" y="3581400"/>
            <a:ext cx="368808" cy="179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886200" y="4191000"/>
            <a:ext cx="368808" cy="179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17587"/>
          </a:xfrm>
        </p:spPr>
        <p:txBody>
          <a:bodyPr/>
          <a:lstStyle/>
          <a:p>
            <a:pPr eaLnBrk="1" hangingPunct="1"/>
            <a:r>
              <a:rPr lang="en-CA" sz="3600" b="1" dirty="0" smtClean="0">
                <a:effectLst/>
              </a:rPr>
              <a:t>Plan your future</a:t>
            </a:r>
            <a:endParaRPr lang="en-US" sz="3600" b="1" dirty="0" smtClean="0">
              <a:effectLst/>
            </a:endParaRPr>
          </a:p>
        </p:txBody>
      </p:sp>
      <p:graphicFrame>
        <p:nvGraphicFramePr>
          <p:cNvPr id="19968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928688" y="1524000"/>
          <a:ext cx="7285037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6" name="Bitmap Image" r:id="rId3" imgW="7285351" imgH="3802710" progId="PBrush">
                  <p:embed/>
                </p:oleObj>
              </mc:Choice>
              <mc:Fallback>
                <p:oleObj name="Bitmap Image" r:id="rId3" imgW="7285351" imgH="3802710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1524000"/>
                        <a:ext cx="7285037" cy="472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684" name="Rectangle 4"/>
          <p:cNvSpPr>
            <a:spLocks noChangeArrowheads="1"/>
          </p:cNvSpPr>
          <p:nvPr/>
        </p:nvSpPr>
        <p:spPr bwMode="auto">
          <a:xfrm>
            <a:off x="3810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Plan your future</a:t>
            </a:r>
          </a:p>
        </p:txBody>
      </p:sp>
      <p:pic>
        <p:nvPicPr>
          <p:cNvPr id="263171" name="Picture 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371600"/>
            <a:ext cx="7924800" cy="4800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Useful Links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hlinkClick r:id="rId3"/>
              </a:rPr>
              <a:t>www.colonelby.com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Useful Links</a:t>
            </a:r>
          </a:p>
          <a:p>
            <a:pPr eaLnBrk="1" hangingPunct="1">
              <a:defRPr/>
            </a:pPr>
            <a:r>
              <a:rPr lang="en-US" dirty="0" smtClean="0">
                <a:hlinkClick r:id="rId4"/>
              </a:rPr>
              <a:t>www.careercruising.com</a:t>
            </a:r>
            <a:r>
              <a:rPr lang="en-US" dirty="0" smtClean="0"/>
              <a:t> </a:t>
            </a:r>
            <a:r>
              <a:rPr lang="en-US" sz="1800" dirty="0" smtClean="0"/>
              <a:t> </a:t>
            </a:r>
            <a:endParaRPr lang="en-US" sz="1800" dirty="0"/>
          </a:p>
          <a:p>
            <a:pPr eaLnBrk="1" hangingPunct="1">
              <a:defRPr/>
            </a:pPr>
            <a:r>
              <a:rPr lang="en-US" dirty="0">
                <a:hlinkClick r:id="rId5"/>
              </a:rPr>
              <a:t>www.ontariocolleges.ca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College programs and requirements</a:t>
            </a:r>
          </a:p>
          <a:p>
            <a:pPr eaLnBrk="1" hangingPunct="1">
              <a:defRPr/>
            </a:pPr>
            <a:r>
              <a:rPr lang="en-US" dirty="0">
                <a:hlinkClick r:id="rId6"/>
              </a:rPr>
              <a:t>www.electronicinfo.ca</a:t>
            </a:r>
            <a:endParaRPr lang="en-US" dirty="0"/>
          </a:p>
          <a:p>
            <a:pPr lvl="1" eaLnBrk="1" hangingPunct="1">
              <a:defRPr/>
            </a:pPr>
            <a:r>
              <a:rPr lang="en-US" dirty="0"/>
              <a:t>University programs and requirements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3276</TotalTime>
  <Words>2273</Words>
  <Application>Microsoft Office PowerPoint</Application>
  <PresentationFormat>On-screen Show (4:3)</PresentationFormat>
  <Paragraphs>704</Paragraphs>
  <Slides>51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54" baseType="lpstr">
      <vt:lpstr>Globe</vt:lpstr>
      <vt:lpstr>Bitmap Image</vt:lpstr>
      <vt:lpstr>Photo Editor Photo</vt:lpstr>
      <vt:lpstr>PowerPoint Presentation</vt:lpstr>
      <vt:lpstr>PowerPoint Presentation</vt:lpstr>
      <vt:lpstr>CB Administration</vt:lpstr>
      <vt:lpstr>Guidance and Student Services</vt:lpstr>
      <vt:lpstr>PowerPoint Presentation</vt:lpstr>
      <vt:lpstr>PowerPoint Presentation</vt:lpstr>
      <vt:lpstr>Plan your future</vt:lpstr>
      <vt:lpstr>Plan your future</vt:lpstr>
      <vt:lpstr>Useful Links</vt:lpstr>
      <vt:lpstr>PowerPoint Presentation</vt:lpstr>
      <vt:lpstr>PowerPoint Presentation</vt:lpstr>
      <vt:lpstr>Interest inventory </vt:lpstr>
      <vt:lpstr> How to select courses  in Career Cruising </vt:lpstr>
      <vt:lpstr>PowerPoint Presentation</vt:lpstr>
      <vt:lpstr>Your Option Sheet –  Career Cruising</vt:lpstr>
      <vt:lpstr>PowerPoint Presentation</vt:lpstr>
      <vt:lpstr>Plan your future – </vt:lpstr>
      <vt:lpstr>Plan your future –  Where are you now?</vt:lpstr>
      <vt:lpstr>Compulsory Credits Required for OSSD</vt:lpstr>
      <vt:lpstr>PowerPoint Presentation</vt:lpstr>
      <vt:lpstr>PowerPoint Presentation</vt:lpstr>
      <vt:lpstr>Plan your future –  Where are you going?</vt:lpstr>
      <vt:lpstr>Plan your future - Complete Course Selection online using Career Cruising </vt:lpstr>
      <vt:lpstr>Grade 9  10</vt:lpstr>
      <vt:lpstr>Grade 10 11</vt:lpstr>
      <vt:lpstr>Grade 10 11</vt:lpstr>
      <vt:lpstr>How to read a code</vt:lpstr>
      <vt:lpstr>How do I choose?</vt:lpstr>
      <vt:lpstr> IB   (Grade 10 11)</vt:lpstr>
      <vt:lpstr>IB Groups</vt:lpstr>
      <vt:lpstr>IB   (Grade 11 12)</vt:lpstr>
      <vt:lpstr>Selecting Math Pathways</vt:lpstr>
      <vt:lpstr>PowerPoint Presentation</vt:lpstr>
      <vt:lpstr>PowerPoint Presentation</vt:lpstr>
      <vt:lpstr>College</vt:lpstr>
      <vt:lpstr>University</vt:lpstr>
      <vt:lpstr>Fields of Study University</vt:lpstr>
      <vt:lpstr>PowerPoint Presentation</vt:lpstr>
      <vt:lpstr>Plan your future –  </vt:lpstr>
      <vt:lpstr>Plan Your Future Cooperative Education</vt:lpstr>
      <vt:lpstr>Plan your future Co-operative Education</vt:lpstr>
      <vt:lpstr>    SHSM Specialist High Skills Major  </vt:lpstr>
      <vt:lpstr>What is a SHSM?</vt:lpstr>
      <vt:lpstr>Digital Media and Production</vt:lpstr>
      <vt:lpstr>PowerPoint Presentation</vt:lpstr>
      <vt:lpstr>PowerPoint Presentation</vt:lpstr>
      <vt:lpstr>Summer School</vt:lpstr>
      <vt:lpstr>Summer School</vt:lpstr>
      <vt:lpstr>Course changes</vt:lpstr>
      <vt:lpstr>QUESTIONS</vt:lpstr>
      <vt:lpstr>PowerPoint Presentation</vt:lpstr>
    </vt:vector>
  </TitlesOfParts>
  <Company>Ottawa-Carleton District School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Parents</dc:title>
  <dc:creator>OCDSB User</dc:creator>
  <cp:lastModifiedBy>Rachel Nakashoji</cp:lastModifiedBy>
  <cp:revision>84</cp:revision>
  <cp:lastPrinted>2018-02-05T13:08:40Z</cp:lastPrinted>
  <dcterms:created xsi:type="dcterms:W3CDTF">2011-02-15T23:25:25Z</dcterms:created>
  <dcterms:modified xsi:type="dcterms:W3CDTF">2018-02-06T20:55:13Z</dcterms:modified>
</cp:coreProperties>
</file>